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1" r:id="rId6"/>
    <p:sldId id="265" r:id="rId7"/>
    <p:sldId id="271" r:id="rId8"/>
    <p:sldId id="266" r:id="rId9"/>
    <p:sldId id="267" r:id="rId10"/>
    <p:sldId id="268" r:id="rId11"/>
    <p:sldId id="269" r:id="rId12"/>
    <p:sldId id="287" r:id="rId13"/>
    <p:sldId id="290" r:id="rId14"/>
    <p:sldId id="270" r:id="rId15"/>
    <p:sldId id="272" r:id="rId16"/>
    <p:sldId id="291" r:id="rId17"/>
    <p:sldId id="274" r:id="rId18"/>
    <p:sldId id="277" r:id="rId19"/>
    <p:sldId id="275" r:id="rId20"/>
    <p:sldId id="276" r:id="rId21"/>
    <p:sldId id="278" r:id="rId22"/>
    <p:sldId id="279" r:id="rId23"/>
    <p:sldId id="292" r:id="rId24"/>
    <p:sldId id="280" r:id="rId25"/>
    <p:sldId id="281" r:id="rId26"/>
    <p:sldId id="282" r:id="rId27"/>
    <p:sldId id="283" r:id="rId28"/>
    <p:sldId id="284" r:id="rId29"/>
    <p:sldId id="285" r:id="rId30"/>
    <p:sldId id="286" r:id="rId31"/>
    <p:sldId id="288" r:id="rId32"/>
    <p:sldId id="2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eh Doustfatemeh" initials="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2/28/2024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EEC3-AD96-247F-F99B-BBCC999E0976}"/>
              </a:ext>
            </a:extLst>
          </p:cNvPr>
          <p:cNvSpPr>
            <a:spLocks noGrp="1"/>
          </p:cNvSpPr>
          <p:nvPr>
            <p:ph type="ctrTitle"/>
          </p:nvPr>
        </p:nvSpPr>
        <p:spPr>
          <a:xfrm>
            <a:off x="1153373" y="-753864"/>
            <a:ext cx="8932539" cy="3623386"/>
          </a:xfrm>
        </p:spPr>
        <p:txBody>
          <a:bodyPr/>
          <a:lstStyle/>
          <a:p>
            <a:r>
              <a:rPr lang="en-US" b="1" i="1" dirty="0">
                <a:solidFill>
                  <a:srgbClr val="FF0000"/>
                </a:solidFill>
              </a:rPr>
              <a:t>Repeated  implantation failure   ( RIF )</a:t>
            </a:r>
          </a:p>
        </p:txBody>
      </p:sp>
      <p:sp>
        <p:nvSpPr>
          <p:cNvPr id="7" name="TextBox 6">
            <a:extLst>
              <a:ext uri="{FF2B5EF4-FFF2-40B4-BE49-F238E27FC236}">
                <a16:creationId xmlns:a16="http://schemas.microsoft.com/office/drawing/2014/main" id="{FD17C59D-1967-70B0-686A-61A959F93D5F}"/>
              </a:ext>
            </a:extLst>
          </p:cNvPr>
          <p:cNvSpPr txBox="1"/>
          <p:nvPr/>
        </p:nvSpPr>
        <p:spPr>
          <a:xfrm>
            <a:off x="3121850" y="3429000"/>
            <a:ext cx="6097554" cy="1200329"/>
          </a:xfrm>
          <a:prstGeom prst="rect">
            <a:avLst/>
          </a:prstGeom>
          <a:noFill/>
        </p:spPr>
        <p:txBody>
          <a:bodyPr wrap="square">
            <a:spAutoFit/>
          </a:bodyPr>
          <a:lstStyle/>
          <a:p>
            <a:pPr algn="ctr"/>
            <a:r>
              <a:rPr lang="en-US" sz="2400" b="1" i="1" dirty="0"/>
              <a:t>Dr.  </a:t>
            </a:r>
            <a:r>
              <a:rPr lang="en-US" sz="2400" b="1" i="1" dirty="0" err="1"/>
              <a:t>afsoon</a:t>
            </a:r>
            <a:r>
              <a:rPr lang="en-US" sz="2400" b="1" i="1" dirty="0"/>
              <a:t> </a:t>
            </a:r>
            <a:r>
              <a:rPr lang="en-US" sz="2400" b="1" i="1" dirty="0" err="1"/>
              <a:t>zarei</a:t>
            </a:r>
            <a:endParaRPr lang="en-US" sz="2400" b="1" i="1" dirty="0"/>
          </a:p>
          <a:p>
            <a:pPr algn="ctr"/>
            <a:r>
              <a:rPr lang="en-US" sz="2400" b="1" i="1" dirty="0"/>
              <a:t>Infertility Fellowship</a:t>
            </a:r>
            <a:r>
              <a:rPr lang="fa-IR" sz="2400" b="1" i="1" dirty="0"/>
              <a:t> </a:t>
            </a:r>
            <a:r>
              <a:rPr lang="en-US" sz="2400" b="1" i="1" dirty="0"/>
              <a:t>Associated prof. of Shiraz University of Medical Science</a:t>
            </a:r>
          </a:p>
        </p:txBody>
      </p:sp>
    </p:spTree>
    <p:extLst>
      <p:ext uri="{BB962C8B-B14F-4D97-AF65-F5344CB8AC3E}">
        <p14:creationId xmlns:p14="http://schemas.microsoft.com/office/powerpoint/2010/main" val="1419673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D7483A-EA12-4164-C27E-805A15813E06}"/>
              </a:ext>
            </a:extLst>
          </p:cNvPr>
          <p:cNvSpPr>
            <a:spLocks noGrp="1"/>
          </p:cNvSpPr>
          <p:nvPr>
            <p:ph type="title"/>
          </p:nvPr>
        </p:nvSpPr>
        <p:spPr>
          <a:xfrm>
            <a:off x="913776" y="618518"/>
            <a:ext cx="4068772" cy="1350242"/>
          </a:xfrm>
        </p:spPr>
        <p:txBody>
          <a:bodyPr/>
          <a:lstStyle/>
          <a:p>
            <a:r>
              <a:rPr lang="en-US" b="1" i="1" dirty="0">
                <a:solidFill>
                  <a:srgbClr val="FF0000"/>
                </a:solidFill>
              </a:rPr>
              <a:t>LIFE STYLE FACTORS </a:t>
            </a:r>
          </a:p>
        </p:txBody>
      </p:sp>
      <p:sp>
        <p:nvSpPr>
          <p:cNvPr id="3" name="TextBox 2">
            <a:extLst>
              <a:ext uri="{FF2B5EF4-FFF2-40B4-BE49-F238E27FC236}">
                <a16:creationId xmlns:a16="http://schemas.microsoft.com/office/drawing/2014/main" id="{B988D049-0E63-FA45-0228-F1A35BB8B42E}"/>
              </a:ext>
            </a:extLst>
          </p:cNvPr>
          <p:cNvSpPr txBox="1"/>
          <p:nvPr/>
        </p:nvSpPr>
        <p:spPr>
          <a:xfrm>
            <a:off x="111967" y="2413338"/>
            <a:ext cx="11430000" cy="3108543"/>
          </a:xfrm>
          <a:prstGeom prst="rect">
            <a:avLst/>
          </a:prstGeom>
          <a:noFill/>
        </p:spPr>
        <p:txBody>
          <a:bodyPr wrap="square">
            <a:spAutoFit/>
          </a:bodyPr>
          <a:lstStyle/>
          <a:p>
            <a:pPr marL="285750" indent="-285750">
              <a:buClr>
                <a:srgbClr val="00B050"/>
              </a:buClr>
              <a:buFont typeface="Wingdings" panose="05000000000000000000" pitchFamily="2" charset="2"/>
              <a:buChar char="ü"/>
            </a:pPr>
            <a:r>
              <a:rPr lang="en-US" sz="2800" dirty="0"/>
              <a:t>While lifestyle factors have been investigated during the</a:t>
            </a:r>
          </a:p>
          <a:p>
            <a:r>
              <a:rPr lang="en-US" sz="2800" dirty="0"/>
              <a:t>fertility workup, patient behaviors can change so it is</a:t>
            </a:r>
          </a:p>
          <a:p>
            <a:r>
              <a:rPr lang="en-US" sz="2800" dirty="0"/>
              <a:t>recommended to review these and their optimization</a:t>
            </a:r>
          </a:p>
          <a:p>
            <a:r>
              <a:rPr lang="en-US" sz="2800" dirty="0"/>
              <a:t>when RIF is encountered.</a:t>
            </a:r>
          </a:p>
          <a:p>
            <a:endParaRPr lang="en-US" sz="2800" dirty="0"/>
          </a:p>
          <a:p>
            <a:pPr marL="285750" indent="-285750">
              <a:buClr>
                <a:srgbClr val="FF0000"/>
              </a:buClr>
              <a:buFont typeface="Tw Cen MT" panose="020B0602020104020603" pitchFamily="34" charset="0"/>
              <a:buChar char="X"/>
            </a:pPr>
            <a:r>
              <a:rPr lang="en-US" sz="2800" dirty="0"/>
              <a:t>There are insufficient data to recommend the routine</a:t>
            </a:r>
          </a:p>
          <a:p>
            <a:r>
              <a:rPr lang="en-US" sz="2800" dirty="0"/>
              <a:t>measurement of vitamin D levels or treatment of vitamin D deficiency</a:t>
            </a:r>
          </a:p>
        </p:txBody>
      </p:sp>
    </p:spTree>
    <p:extLst>
      <p:ext uri="{BB962C8B-B14F-4D97-AF65-F5344CB8AC3E}">
        <p14:creationId xmlns:p14="http://schemas.microsoft.com/office/powerpoint/2010/main" val="3880117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7B073-7864-DB54-D42B-75F7285C2D78}"/>
              </a:ext>
            </a:extLst>
          </p:cNvPr>
          <p:cNvSpPr>
            <a:spLocks noGrp="1"/>
          </p:cNvSpPr>
          <p:nvPr>
            <p:ph type="title"/>
          </p:nvPr>
        </p:nvSpPr>
        <p:spPr>
          <a:xfrm>
            <a:off x="913775" y="618518"/>
            <a:ext cx="7073229" cy="1350242"/>
          </a:xfrm>
        </p:spPr>
        <p:txBody>
          <a:bodyPr>
            <a:normAutofit fontScale="90000"/>
          </a:bodyPr>
          <a:lstStyle/>
          <a:p>
            <a:r>
              <a:rPr lang="en-US" b="1" i="1" dirty="0">
                <a:solidFill>
                  <a:srgbClr val="FF0000"/>
                </a:solidFill>
              </a:rPr>
              <a:t>Screening for genetics factor:</a:t>
            </a:r>
            <a:br>
              <a:rPr lang="en-US" dirty="0"/>
            </a:br>
            <a:endParaRPr lang="en-US" dirty="0"/>
          </a:p>
        </p:txBody>
      </p:sp>
      <p:sp>
        <p:nvSpPr>
          <p:cNvPr id="4" name="TextBox 3">
            <a:extLst>
              <a:ext uri="{FF2B5EF4-FFF2-40B4-BE49-F238E27FC236}">
                <a16:creationId xmlns:a16="http://schemas.microsoft.com/office/drawing/2014/main" id="{FC673520-E5AA-191A-BD81-005F0731F76A}"/>
              </a:ext>
            </a:extLst>
          </p:cNvPr>
          <p:cNvSpPr txBox="1"/>
          <p:nvPr/>
        </p:nvSpPr>
        <p:spPr>
          <a:xfrm>
            <a:off x="202164" y="2121169"/>
            <a:ext cx="11989836" cy="3416320"/>
          </a:xfrm>
          <a:prstGeom prst="rect">
            <a:avLst/>
          </a:prstGeom>
          <a:noFill/>
        </p:spPr>
        <p:txBody>
          <a:bodyPr wrap="square">
            <a:spAutoFit/>
          </a:bodyPr>
          <a:lstStyle/>
          <a:p>
            <a:pPr>
              <a:buClr>
                <a:srgbClr val="00B050"/>
              </a:buClr>
            </a:pPr>
            <a:r>
              <a:rPr lang="en-US" sz="2400" dirty="0"/>
              <a:t>In a  observations, case–control studies have shown that karyotype anomalies are more frequent in patients with RIF, even if the absolute prevalence (2.1%) is low.</a:t>
            </a:r>
          </a:p>
          <a:p>
            <a:pPr>
              <a:buClr>
                <a:srgbClr val="00B050"/>
              </a:buClr>
            </a:pPr>
            <a:endParaRPr lang="en-US" sz="2400" dirty="0"/>
          </a:p>
          <a:p>
            <a:pPr>
              <a:buClr>
                <a:srgbClr val="00B050"/>
              </a:buClr>
            </a:pPr>
            <a:endParaRPr lang="en-US" sz="2400" dirty="0"/>
          </a:p>
          <a:p>
            <a:pPr marL="285750" indent="-285750">
              <a:buClr>
                <a:srgbClr val="00B050"/>
              </a:buClr>
              <a:buFont typeface="Wingdings" panose="05000000000000000000" pitchFamily="2" charset="2"/>
              <a:buChar char="ü"/>
            </a:pPr>
            <a:r>
              <a:rPr lang="en-US" sz="2400" dirty="0"/>
              <a:t>Despite the low prevalence, karyotyping can be considered to confirm the absence of a chromosomal abnormality in parents.</a:t>
            </a:r>
          </a:p>
          <a:p>
            <a:pPr marL="285750" indent="-285750">
              <a:buClr>
                <a:srgbClr val="00B050"/>
              </a:buClr>
              <a:buFont typeface="Wingdings" panose="05000000000000000000" pitchFamily="2" charset="2"/>
              <a:buChar char="ü"/>
            </a:pPr>
            <a:endParaRPr lang="en-US" sz="2400" dirty="0"/>
          </a:p>
          <a:p>
            <a:pPr marL="285750" indent="-285750">
              <a:buClr>
                <a:srgbClr val="00B050"/>
              </a:buClr>
              <a:buFont typeface="Wingdings" panose="05000000000000000000" pitchFamily="2" charset="2"/>
              <a:buChar char="ü"/>
            </a:pPr>
            <a:r>
              <a:rPr lang="en-US" sz="2400" dirty="0"/>
              <a:t>If a chromosomal abnormality is detected, genetic</a:t>
            </a:r>
          </a:p>
          <a:p>
            <a:r>
              <a:rPr lang="en-US" sz="2400" dirty="0"/>
              <a:t>counselling and, where relevant, preimplantation genetic testing (PGT), is recommended</a:t>
            </a:r>
          </a:p>
        </p:txBody>
      </p:sp>
    </p:spTree>
    <p:extLst>
      <p:ext uri="{BB962C8B-B14F-4D97-AF65-F5344CB8AC3E}">
        <p14:creationId xmlns:p14="http://schemas.microsoft.com/office/powerpoint/2010/main" val="230810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A717E-CAE7-BA86-E4F0-0A4E9AC0B4A0}"/>
              </a:ext>
            </a:extLst>
          </p:cNvPr>
          <p:cNvSpPr>
            <a:spLocks noGrp="1"/>
          </p:cNvSpPr>
          <p:nvPr>
            <p:ph type="title"/>
          </p:nvPr>
        </p:nvSpPr>
        <p:spPr>
          <a:xfrm>
            <a:off x="913774" y="0"/>
            <a:ext cx="10364451" cy="1596177"/>
          </a:xfrm>
        </p:spPr>
        <p:txBody>
          <a:bodyPr/>
          <a:lstStyle/>
          <a:p>
            <a:r>
              <a:rPr lang="en-US" b="1" i="1" dirty="0">
                <a:solidFill>
                  <a:srgbClr val="FF0000"/>
                </a:solidFill>
              </a:rPr>
              <a:t>Uterine pathology</a:t>
            </a:r>
            <a:r>
              <a:rPr lang="en-US" dirty="0"/>
              <a:t>:</a:t>
            </a:r>
            <a:br>
              <a:rPr lang="en-US" dirty="0"/>
            </a:br>
            <a:endParaRPr lang="en-US" dirty="0"/>
          </a:p>
        </p:txBody>
      </p:sp>
      <p:sp>
        <p:nvSpPr>
          <p:cNvPr id="4" name="TextBox 3">
            <a:extLst>
              <a:ext uri="{FF2B5EF4-FFF2-40B4-BE49-F238E27FC236}">
                <a16:creationId xmlns:a16="http://schemas.microsoft.com/office/drawing/2014/main" id="{F46D26EC-7C94-D6E3-3A4F-01B3014D167A}"/>
              </a:ext>
            </a:extLst>
          </p:cNvPr>
          <p:cNvSpPr txBox="1"/>
          <p:nvPr/>
        </p:nvSpPr>
        <p:spPr>
          <a:xfrm>
            <a:off x="149290" y="1197926"/>
            <a:ext cx="12120465" cy="5262979"/>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Uterine fibroid, polyp,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Asherman's</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syndrome, adenomyosis, uterine malformations, endometrial atrophy are widely considered relevant in RIF.</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Tw Cen MT" panose="020B0602020104020603"/>
              </a:rPr>
              <a:t>The incidence of unrecognized uterine pathology in patient with RIF may be elevated (25-50%)</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rPr>
              <a:t>HOXA-10</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and </a:t>
            </a:r>
            <a:r>
              <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rPr>
              <a:t>HOXA-11 </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are  transcription factors that involved in regulation of various aspect of endometrial receptivity. They are highly expressed in endometrium during the secretory phase and their expression is regulated by progesterone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Tw Cen MT" panose="020B0602020104020603"/>
              </a:rPr>
              <a:t>The endometrium overlying myomas has altered expression of HOXO-10 andTGF-B3 so impaired receptivity.</a:t>
            </a: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w Cen MT" panose="020B0602020104020603"/>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579421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369789-989A-2D21-B087-D0D6EAE295AD}"/>
              </a:ext>
            </a:extLst>
          </p:cNvPr>
          <p:cNvSpPr txBox="1"/>
          <p:nvPr/>
        </p:nvSpPr>
        <p:spPr>
          <a:xfrm>
            <a:off x="681135" y="503883"/>
            <a:ext cx="11243387" cy="6647974"/>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It is accepted that </a:t>
            </a:r>
            <a:r>
              <a:rPr kumimoji="0" lang="en-US" sz="2400" b="1" i="0" u="none" strike="noStrike" kern="1200" cap="none" spc="0" normalizeH="0" baseline="0" noProof="0" dirty="0" err="1">
                <a:ln>
                  <a:noFill/>
                </a:ln>
                <a:solidFill>
                  <a:prstClr val="black"/>
                </a:solidFill>
                <a:effectLst/>
                <a:uLnTx/>
                <a:uFillTx/>
                <a:latin typeface="Tw Cen MT" panose="020B0602020104020603"/>
                <a:ea typeface="+mn-ea"/>
                <a:cs typeface="+mn-cs"/>
              </a:rPr>
              <a:t>subserosal</a:t>
            </a:r>
            <a:r>
              <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rPr>
              <a:t> myomas </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do </a:t>
            </a:r>
            <a:r>
              <a:rPr kumimoji="0" lang="en-US" sz="2400" b="0" i="0" u="none" strike="noStrike" kern="1200" cap="none" spc="0" normalizeH="0" baseline="0" noProof="0" dirty="0">
                <a:ln>
                  <a:noFill/>
                </a:ln>
                <a:solidFill>
                  <a:srgbClr val="FF0000"/>
                </a:solidFill>
                <a:effectLst/>
                <a:uLnTx/>
                <a:uFillTx/>
                <a:latin typeface="Tw Cen MT" panose="020B0602020104020603"/>
                <a:ea typeface="+mn-ea"/>
                <a:cs typeface="+mn-cs"/>
              </a:rPr>
              <a:t>not</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affect pregnancy outcomes, but submucosal myoma decreased pregnancy rate so removal of them is beneficial.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There is no clear evidence that removal of non distorting intramural myomas &gt;2cm increased pregnancy outcomes.</a:t>
            </a:r>
          </a:p>
          <a:p>
            <a:pPr marR="0" lvl="0" algn="l" defTabSz="4572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rPr>
              <a:t>Polyps</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maybe a cause of implantation failure sand multiple studies reported improved conception after resection.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Previous  uterine instrumentation specially those who complicated with pelvic infection   should  be role out </a:t>
            </a:r>
            <a:r>
              <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rPr>
              <a:t>intrauterine adhesion </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endPar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rPr>
              <a:t>Adenomyosis</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is another potential cause of RIF. And defined by endometrial glands invasion of the myometrium.</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Tw Cen MT" panose="020B0602020104020603"/>
              </a:rPr>
              <a:t>Though adenomyosis has negative effect on fertility and pregnancy outcomes, it is   one of the least treatable uterine pathology.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Tw Cen MT" panose="020B0602020104020603"/>
              </a:rPr>
              <a:t>Limited success reported in utilization of GnRH agonist as a pretreatment in RIF patients.</a:t>
            </a:r>
          </a:p>
          <a:p>
            <a:pPr marR="0" lvl="0" algn="l" defTabSz="457200" rtl="0" eaLnBrk="1" fontAlgn="auto" latinLnBrk="0" hangingPunct="1">
              <a:lnSpc>
                <a:spcPct val="100000"/>
              </a:lnSpc>
              <a:spcBef>
                <a:spcPts val="0"/>
              </a:spcBef>
              <a:spcAft>
                <a:spcPts val="0"/>
              </a:spcAft>
              <a:buClrTx/>
              <a:buSzTx/>
              <a:tabLst/>
              <a:defRPr/>
            </a:pPr>
            <a:endParaRPr lang="en-US" sz="2400" dirty="0">
              <a:solidFill>
                <a:prstClr val="black"/>
              </a:solidFill>
              <a:latin typeface="Tw Cen MT" panose="020B0602020104020603"/>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277181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C255E-1ABF-4144-CFD7-8F5836A479F7}"/>
              </a:ext>
            </a:extLst>
          </p:cNvPr>
          <p:cNvSpPr>
            <a:spLocks noGrp="1"/>
          </p:cNvSpPr>
          <p:nvPr>
            <p:ph type="title"/>
          </p:nvPr>
        </p:nvSpPr>
        <p:spPr/>
        <p:txBody>
          <a:bodyPr>
            <a:normAutofit/>
          </a:bodyPr>
          <a:lstStyle/>
          <a:p>
            <a:br>
              <a:rPr lang="en-US" dirty="0"/>
            </a:br>
            <a:br>
              <a:rPr lang="en-US" dirty="0"/>
            </a:br>
            <a:endParaRPr lang="en-US" dirty="0"/>
          </a:p>
        </p:txBody>
      </p:sp>
      <p:sp>
        <p:nvSpPr>
          <p:cNvPr id="6" name="TextBox 5">
            <a:extLst>
              <a:ext uri="{FF2B5EF4-FFF2-40B4-BE49-F238E27FC236}">
                <a16:creationId xmlns:a16="http://schemas.microsoft.com/office/drawing/2014/main" id="{0533301A-9FE1-3FDB-5932-4185AA3231D8}"/>
              </a:ext>
            </a:extLst>
          </p:cNvPr>
          <p:cNvSpPr txBox="1"/>
          <p:nvPr/>
        </p:nvSpPr>
        <p:spPr>
          <a:xfrm>
            <a:off x="483638" y="486601"/>
            <a:ext cx="11403562" cy="7879080"/>
          </a:xfrm>
          <a:prstGeom prst="rect">
            <a:avLst/>
          </a:prstGeom>
          <a:noFill/>
        </p:spPr>
        <p:txBody>
          <a:bodyPr wrap="square">
            <a:spAutoFit/>
          </a:bodyPr>
          <a:lstStyle/>
          <a:p>
            <a:endParaRPr lang="en-US" sz="2400" b="1" i="1" dirty="0">
              <a:solidFill>
                <a:srgbClr val="FF0000"/>
              </a:solidFill>
            </a:endParaRPr>
          </a:p>
          <a:p>
            <a:pPr marL="342900" indent="-342900">
              <a:buFont typeface="+mj-lt"/>
              <a:buAutoNum type="arabicPeriod"/>
            </a:pPr>
            <a:r>
              <a:rPr lang="en-US" sz="2400" b="1" i="1" dirty="0">
                <a:solidFill>
                  <a:srgbClr val="FF0000"/>
                </a:solidFill>
              </a:rPr>
              <a:t>Assessment of uterine cavity</a:t>
            </a:r>
            <a:r>
              <a:rPr lang="en-US" sz="2000" b="1" i="1" dirty="0">
                <a:solidFill>
                  <a:srgbClr val="FF0000"/>
                </a:solidFill>
              </a:rPr>
              <a:t>: </a:t>
            </a:r>
          </a:p>
          <a:p>
            <a:endParaRPr lang="en-US" sz="2000" b="1" dirty="0"/>
          </a:p>
          <a:p>
            <a:endParaRPr lang="en-US" sz="2000" b="1" dirty="0"/>
          </a:p>
          <a:p>
            <a:r>
              <a:rPr lang="en-US" sz="2000" dirty="0"/>
              <a:t>According to diagnostic accuracy of 3D transvaginal ultrasound, it has been proposed as an alternative noninvasive procedure for the diagnosis of uterine abnormality.</a:t>
            </a:r>
          </a:p>
          <a:p>
            <a:pPr marL="285750" indent="-285750">
              <a:buClr>
                <a:srgbClr val="00B050"/>
              </a:buClr>
              <a:buFont typeface="Wingdings" panose="05000000000000000000" pitchFamily="2" charset="2"/>
              <a:buChar char="ü"/>
            </a:pPr>
            <a:r>
              <a:rPr lang="en-US" sz="2000" dirty="0"/>
              <a:t>If 3D ultrasound has not been performed at fertility workup, it can be considered in patient with RIF</a:t>
            </a:r>
          </a:p>
          <a:p>
            <a:pPr>
              <a:buClr>
                <a:srgbClr val="00B050"/>
              </a:buClr>
            </a:pPr>
            <a:endParaRPr lang="en-US" sz="2000" dirty="0"/>
          </a:p>
          <a:p>
            <a:pPr marL="285750" indent="-285750">
              <a:buClr>
                <a:srgbClr val="00B050"/>
              </a:buClr>
              <a:buFont typeface="Wingdings" panose="05000000000000000000" pitchFamily="2" charset="2"/>
              <a:buChar char="ü"/>
            </a:pPr>
            <a:r>
              <a:rPr lang="en-US" sz="2000" dirty="0"/>
              <a:t>If adenomyosis, endometriosis, and submucosal fibroids should be carried out before ART, if there is suspicion owing to emerging clinical signs or Sono features noted after RIF, then further investigations including MRI or DX laparoscopy should be considered.</a:t>
            </a:r>
          </a:p>
          <a:p>
            <a:pPr>
              <a:buClr>
                <a:srgbClr val="00B050"/>
              </a:buClr>
            </a:pPr>
            <a:endParaRPr lang="en-US" sz="2000" dirty="0"/>
          </a:p>
          <a:p>
            <a:pPr marL="285750" indent="-285750">
              <a:buClr>
                <a:srgbClr val="00B050"/>
              </a:buClr>
              <a:buFont typeface="Wingdings" panose="05000000000000000000" pitchFamily="2" charset="2"/>
              <a:buChar char="ü"/>
            </a:pPr>
            <a:r>
              <a:rPr lang="en-US" sz="2000" dirty="0"/>
              <a:t>Hysteroscopy can be considered, especially when there is a suspicion of a uterine anomaly visualized on TVS.</a:t>
            </a:r>
          </a:p>
          <a:p>
            <a:pPr>
              <a:buClr>
                <a:srgbClr val="00B050"/>
              </a:buClr>
            </a:pPr>
            <a:endParaRPr lang="en-US" sz="2000" dirty="0"/>
          </a:p>
          <a:p>
            <a:pPr marL="285750" indent="-285750">
              <a:buClr>
                <a:srgbClr val="00B050"/>
              </a:buClr>
              <a:buFont typeface="Wingdings" panose="05000000000000000000" pitchFamily="2" charset="2"/>
              <a:buChar char="ü"/>
            </a:pPr>
            <a:r>
              <a:rPr lang="en-US" sz="2000" dirty="0"/>
              <a:t>polypectomy, submucous fibroids,  septum resection, or removal of intrauterine adhesions are established for  treatment of symptoms, but  their impact  LBRs has not been evaluated in patients with RIF</a:t>
            </a:r>
          </a:p>
          <a:p>
            <a:pPr>
              <a:buClr>
                <a:srgbClr val="00B050"/>
              </a:buClr>
            </a:pPr>
            <a:endParaRPr lang="en-US" sz="2000" dirty="0"/>
          </a:p>
          <a:p>
            <a:endParaRPr lang="en-US" sz="2000" dirty="0"/>
          </a:p>
          <a:p>
            <a:endParaRPr lang="en-US" sz="2400" dirty="0"/>
          </a:p>
          <a:p>
            <a:endParaRPr lang="en-US" dirty="0"/>
          </a:p>
          <a:p>
            <a:r>
              <a:rPr lang="en-US" dirty="0"/>
              <a:t> </a:t>
            </a:r>
          </a:p>
          <a:p>
            <a:pPr marL="342900" indent="-342900">
              <a:buFont typeface="+mj-lt"/>
              <a:buAutoNum type="arabicPeriod"/>
            </a:pPr>
            <a:endParaRPr lang="en-US" sz="1800" dirty="0"/>
          </a:p>
        </p:txBody>
      </p:sp>
    </p:spTree>
    <p:extLst>
      <p:ext uri="{BB962C8B-B14F-4D97-AF65-F5344CB8AC3E}">
        <p14:creationId xmlns:p14="http://schemas.microsoft.com/office/powerpoint/2010/main" val="2479323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0A5039-2B97-A51F-78F6-D2F5748E72DA}"/>
              </a:ext>
            </a:extLst>
          </p:cNvPr>
          <p:cNvSpPr txBox="1"/>
          <p:nvPr/>
        </p:nvSpPr>
        <p:spPr>
          <a:xfrm>
            <a:off x="304799" y="354564"/>
            <a:ext cx="11887201" cy="75405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B050"/>
              </a:buClr>
              <a:buSzTx/>
              <a:buFontTx/>
              <a:buNone/>
              <a:tabLst/>
              <a:defRPr/>
            </a:pPr>
            <a:r>
              <a:rPr kumimoji="0" lang="en-US" sz="2400" b="1" i="1" u="none" strike="noStrike" kern="1200" cap="none" spc="0" normalizeH="0" baseline="0" noProof="0" dirty="0">
                <a:ln>
                  <a:noFill/>
                </a:ln>
                <a:solidFill>
                  <a:srgbClr val="FF0000"/>
                </a:solidFill>
                <a:effectLst/>
                <a:uLnTx/>
                <a:uFillTx/>
                <a:latin typeface="Tw Cen MT" panose="020B0602020104020603"/>
              </a:rPr>
              <a:t>2.</a:t>
            </a:r>
            <a:r>
              <a:rPr kumimoji="0" lang="en-US" sz="2800" b="1" i="1" u="none" strike="noStrike" kern="1200" cap="none" spc="0" normalizeH="0" baseline="0" noProof="0" dirty="0">
                <a:ln>
                  <a:noFill/>
                </a:ln>
                <a:solidFill>
                  <a:srgbClr val="FF0000"/>
                </a:solidFill>
                <a:effectLst/>
                <a:uLnTx/>
                <a:uFillTx/>
                <a:latin typeface="Tw Cen MT" panose="020B0602020104020603"/>
              </a:rPr>
              <a:t>Endometrial function and receptivity</a:t>
            </a:r>
            <a:r>
              <a:rPr lang="en-US" sz="2800" b="1" i="1" dirty="0">
                <a:solidFill>
                  <a:srgbClr val="FF0000"/>
                </a:solidFill>
                <a:latin typeface="Tw Cen MT" panose="020B0602020104020603"/>
              </a:rPr>
              <a:t>:</a:t>
            </a:r>
          </a:p>
          <a:p>
            <a:pPr marL="0" marR="0" lvl="0" indent="0" algn="l" defTabSz="457200" rtl="0" eaLnBrk="1" fontAlgn="auto" latinLnBrk="0" hangingPunct="1">
              <a:lnSpc>
                <a:spcPct val="100000"/>
              </a:lnSpc>
              <a:spcBef>
                <a:spcPts val="0"/>
              </a:spcBef>
              <a:spcAft>
                <a:spcPts val="0"/>
              </a:spcAft>
              <a:buClr>
                <a:srgbClr val="00B050"/>
              </a:buClr>
              <a:buSzTx/>
              <a:buFontTx/>
              <a:buNone/>
              <a:tabLst/>
              <a:defRPr/>
            </a:pPr>
            <a:endParaRPr lang="en-US" sz="2400" b="1" dirty="0">
              <a:solidFill>
                <a:prstClr val="black"/>
              </a:solidFill>
              <a:latin typeface="Tw Cen MT" panose="020B0602020104020603"/>
            </a:endParaRPr>
          </a:p>
          <a:p>
            <a:pPr marL="342900" marR="0" lvl="0" indent="-342900" algn="l" defTabSz="4572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lang="en-US" sz="2400" dirty="0">
                <a:solidFill>
                  <a:prstClr val="black"/>
                </a:solidFill>
                <a:latin typeface="Tw Cen MT" panose="020B0602020104020603"/>
              </a:rPr>
              <a:t>Molecular or transcriptomic testing of endometrium is an emerging strategy for </a:t>
            </a:r>
            <a:r>
              <a:rPr lang="en-US" sz="2400" b="1" dirty="0">
                <a:solidFill>
                  <a:prstClr val="black"/>
                </a:solidFill>
                <a:latin typeface="Tw Cen MT" panose="020B0602020104020603"/>
              </a:rPr>
              <a:t>RIF.</a:t>
            </a:r>
          </a:p>
          <a:p>
            <a:pPr marL="342900" marR="0" lvl="0" indent="-342900" algn="l" defTabSz="4572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lang="en-US" sz="2400" dirty="0">
                <a:solidFill>
                  <a:prstClr val="black"/>
                </a:solidFill>
                <a:latin typeface="Tw Cen MT" panose="020B0602020104020603"/>
              </a:rPr>
              <a:t>Research has suggested that patients with RIF have high level of pro inflammatory markers  (IL-22,resistin ,leptin)and altered T-cells.</a:t>
            </a:r>
          </a:p>
          <a:p>
            <a:pPr marL="342900" marR="0" lvl="0" indent="-342900" algn="l" defTabSz="4572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lang="en-US" sz="2400" dirty="0">
                <a:solidFill>
                  <a:prstClr val="black"/>
                </a:solidFill>
                <a:latin typeface="Tw Cen MT" panose="020B0602020104020603"/>
              </a:rPr>
              <a:t>Transcriptomic studies suggest that endometrial expression profile in  patient with RIF is altered. </a:t>
            </a:r>
          </a:p>
          <a:p>
            <a:pPr marL="342900" marR="0" lvl="0" indent="-342900" algn="l" defTabSz="4572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lang="en-US" sz="2400" dirty="0">
                <a:solidFill>
                  <a:prstClr val="black"/>
                </a:solidFill>
                <a:latin typeface="Tw Cen MT" panose="020B0602020104020603"/>
              </a:rPr>
              <a:t>Diaz-</a:t>
            </a:r>
            <a:r>
              <a:rPr lang="en-US" sz="2400" dirty="0" err="1">
                <a:solidFill>
                  <a:prstClr val="black"/>
                </a:solidFill>
                <a:latin typeface="Tw Cen MT" panose="020B0602020104020603"/>
              </a:rPr>
              <a:t>Gimeno</a:t>
            </a:r>
            <a:r>
              <a:rPr lang="en-US" sz="2400" dirty="0">
                <a:solidFill>
                  <a:prstClr val="black"/>
                </a:solidFill>
                <a:latin typeface="Tw Cen MT" panose="020B0602020104020603"/>
              </a:rPr>
              <a:t> et al. developed </a:t>
            </a:r>
            <a:r>
              <a:rPr lang="en-US" sz="2400" b="1" dirty="0">
                <a:solidFill>
                  <a:prstClr val="black"/>
                </a:solidFill>
                <a:latin typeface="Tw Cen MT" panose="020B0602020104020603"/>
              </a:rPr>
              <a:t>endometrial receptivity array(ERA) </a:t>
            </a:r>
            <a:r>
              <a:rPr lang="en-US" sz="2400" dirty="0">
                <a:solidFill>
                  <a:prstClr val="black"/>
                </a:solidFill>
                <a:latin typeface="Tw Cen MT" panose="020B0602020104020603"/>
              </a:rPr>
              <a:t>examining 238 endometrial genes and it require endometrial BX at the time of potential transfer either in natural cycle or programmed cycle.</a:t>
            </a:r>
          </a:p>
          <a:p>
            <a:pPr marL="342900" marR="0" lvl="0" indent="-342900" algn="l" defTabSz="4572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lang="en-US" sz="2400" dirty="0">
                <a:solidFill>
                  <a:prstClr val="black"/>
                </a:solidFill>
                <a:latin typeface="Tw Cen MT" panose="020B0602020104020603"/>
              </a:rPr>
              <a:t>None-receptive results received recommendation for altered length of progesterone exposure.</a:t>
            </a:r>
          </a:p>
          <a:p>
            <a:pPr marL="342900" marR="0" lvl="0" indent="-342900" algn="l" defTabSz="4572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endPar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
                <a:srgbClr val="00B050"/>
              </a:buClr>
              <a:buSzPct val="170000"/>
              <a:buFont typeface="Wingdings" panose="05000000000000000000" pitchFamily="2" charset="2"/>
              <a:buChar char="ü"/>
              <a:tabLst/>
              <a:defRPr/>
            </a:pPr>
            <a:r>
              <a:rPr lang="en-US" sz="2400" dirty="0"/>
              <a:t>There are insufficient data to recommend the routine use of any available test of endometrial receptivity to diagnose the cause of RIF, assessment of specific aspects of endometrial function by testing can be considered. But there no single acceptable test.</a:t>
            </a:r>
          </a:p>
          <a:p>
            <a:pPr marR="0" lvl="0" algn="l" defTabSz="457200" rtl="0" eaLnBrk="1" fontAlgn="auto" latinLnBrk="0" hangingPunct="1">
              <a:lnSpc>
                <a:spcPct val="100000"/>
              </a:lnSpc>
              <a:spcBef>
                <a:spcPts val="0"/>
              </a:spcBef>
              <a:spcAft>
                <a:spcPts val="0"/>
              </a:spcAft>
              <a:buClr>
                <a:srgbClr val="00B050"/>
              </a:buClr>
              <a:buSzTx/>
              <a:tabLst/>
              <a:defRPr/>
            </a:pPr>
            <a:endParaRPr lang="en-US" sz="2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 </a:t>
            </a: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636381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6DF203-524A-228C-3FEE-7B8AC1CCA099}"/>
              </a:ext>
            </a:extLst>
          </p:cNvPr>
          <p:cNvSpPr txBox="1"/>
          <p:nvPr/>
        </p:nvSpPr>
        <p:spPr>
          <a:xfrm>
            <a:off x="849086" y="1094545"/>
            <a:ext cx="10300996" cy="526297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w Cen MT" panose="020B0602020104020603"/>
                <a:ea typeface="+mn-ea"/>
                <a:cs typeface="+mn-cs"/>
              </a:rPr>
              <a:t>3.Investigating chronic endometritis: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Chronic endometritis should be excluded in patient with RIF with out apparent causes. This is associated with reduction of receptivity and lymphocyte dysregulation and abnormal expression of cytokines. There is enough evidence either perform BX or empirical TX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
                <a:srgbClr val="00B050"/>
              </a:buClr>
              <a:buSzPct val="170000"/>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Assessment for chronic endometritis (CE) can be considered and treatment with antibiotics can be considered.</a:t>
            </a:r>
          </a:p>
          <a:p>
            <a:pPr marL="0" marR="0" lvl="0" indent="0" algn="l" defTabSz="457200" rtl="0" eaLnBrk="1" fontAlgn="auto" latinLnBrk="0" hangingPunct="1">
              <a:lnSpc>
                <a:spcPct val="100000"/>
              </a:lnSpc>
              <a:spcBef>
                <a:spcPts val="0"/>
              </a:spcBef>
              <a:spcAft>
                <a:spcPts val="0"/>
              </a:spcAft>
              <a:buClr>
                <a:srgbClr val="00B050"/>
              </a:buClr>
              <a:buSzPct val="170000"/>
              <a:buFontTx/>
              <a:buNone/>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
                <a:srgbClr val="00B050"/>
              </a:buClr>
              <a:buSzPct val="170000"/>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Revision of this recommendation may be indicated should studies using more standardized diagnostic techniques, including the emerging DNA-based tests, reveal a clearer benefit.</a:t>
            </a:r>
          </a:p>
        </p:txBody>
      </p:sp>
    </p:spTree>
    <p:extLst>
      <p:ext uri="{BB962C8B-B14F-4D97-AF65-F5344CB8AC3E}">
        <p14:creationId xmlns:p14="http://schemas.microsoft.com/office/powerpoint/2010/main" val="1983583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AC3E3F-CB19-D964-494B-36615FC9C52C}"/>
              </a:ext>
            </a:extLst>
          </p:cNvPr>
          <p:cNvSpPr txBox="1"/>
          <p:nvPr/>
        </p:nvSpPr>
        <p:spPr>
          <a:xfrm>
            <a:off x="171061" y="1604865"/>
            <a:ext cx="11849878" cy="378565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w Cen MT" panose="020B0602020104020603"/>
              </a:rPr>
              <a:t>4. Re-assessment of endometrial thickness</a:t>
            </a:r>
            <a:r>
              <a:rPr lang="en-US" sz="2400" b="1" i="1" dirty="0">
                <a:solidFill>
                  <a:srgbClr val="FF0000"/>
                </a:solidFill>
                <a:latin typeface="Tw Cen MT" panose="020B0602020104020603"/>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1" i="1" dirty="0">
              <a:solidFill>
                <a:srgbClr val="FF0000"/>
              </a:solidFill>
              <a:latin typeface="Tw Cen MT" panose="020B0602020104020603"/>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A recent systematic review showed the association between endometrial thickness and LBR in fresh cycles reported that women with a thin endometrium (EMT &lt; 7 mm) had a significantly lower LBR(Liao et al., 2021)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 </a:t>
            </a:r>
            <a:endPar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342900" marR="0" lvl="0" indent="-342900" algn="l" defTabSz="457200" rtl="0" eaLnBrk="1" fontAlgn="auto" latinLnBrk="0" hangingPunct="1">
              <a:lnSpc>
                <a:spcPct val="100000"/>
              </a:lnSpc>
              <a:spcBef>
                <a:spcPts val="0"/>
              </a:spcBef>
              <a:spcAft>
                <a:spcPts val="0"/>
              </a:spcAft>
              <a:buClr>
                <a:srgbClr val="00B050"/>
              </a:buClr>
              <a:buSzPct val="170000"/>
              <a:buFont typeface="Wingdings" panose="05000000000000000000" pitchFamily="2" charset="2"/>
              <a:buChar char="ü"/>
              <a:tabLst/>
              <a:defRPr/>
            </a:pPr>
            <a:r>
              <a:rPr lang="en-US" sz="2400" dirty="0"/>
              <a:t>Re-assessment of endometrial thickness is recommended. A review of the estradiol treatment regimen is recommended if the endometrium is noted to remain thin. Hysteroscopy to rule out </a:t>
            </a:r>
            <a:r>
              <a:rPr lang="en-US" sz="2400" dirty="0" err="1"/>
              <a:t>Asherman’s</a:t>
            </a:r>
            <a:r>
              <a:rPr lang="en-US" sz="2400" dirty="0"/>
              <a:t> syndrome can be considered. </a:t>
            </a:r>
            <a:endPar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113478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04B9AC-58BC-6D4D-E66C-51567840E100}"/>
              </a:ext>
            </a:extLst>
          </p:cNvPr>
          <p:cNvSpPr txBox="1"/>
          <p:nvPr/>
        </p:nvSpPr>
        <p:spPr>
          <a:xfrm>
            <a:off x="1045029" y="755980"/>
            <a:ext cx="10254342" cy="5447645"/>
          </a:xfrm>
          <a:prstGeom prst="rect">
            <a:avLst/>
          </a:prstGeom>
          <a:noFill/>
        </p:spPr>
        <p:txBody>
          <a:bodyPr wrap="square">
            <a:spAutoFit/>
          </a:bodyPr>
          <a:lstStyle/>
          <a:p>
            <a:r>
              <a:rPr lang="en-US" sz="3600" b="1" i="1" dirty="0">
                <a:solidFill>
                  <a:srgbClr val="FF0000"/>
                </a:solidFill>
              </a:rPr>
              <a:t>Tubal pathology:</a:t>
            </a:r>
          </a:p>
          <a:p>
            <a:endParaRPr lang="en-US" sz="3600" b="1" dirty="0"/>
          </a:p>
          <a:p>
            <a:pPr marL="342900" indent="-342900">
              <a:buFont typeface="Arial" panose="020B0604020202020204" pitchFamily="34" charset="0"/>
              <a:buChar char="•"/>
            </a:pPr>
            <a:r>
              <a:rPr lang="en-US" sz="2400" dirty="0"/>
              <a:t>In patient with RIF tubal pathology must also be excluded.</a:t>
            </a:r>
          </a:p>
          <a:p>
            <a:r>
              <a:rPr lang="en-US" sz="2400" dirty="0"/>
              <a:t>Mechanism of adverse effects of hydrosalpinx is multifactorial. Accumulated tubal fluid may exert a direct embryotoxic effect and may mechanically flush out the embryo or altered endometrial receptivity.</a:t>
            </a:r>
          </a:p>
          <a:p>
            <a:pPr marL="342900" indent="-342900">
              <a:buFont typeface="Arial" panose="020B0604020202020204" pitchFamily="34" charset="0"/>
              <a:buChar char="•"/>
            </a:pPr>
            <a:r>
              <a:rPr lang="en-US" sz="2400" dirty="0"/>
              <a:t>The greatest effect was seen when hydrosalpinx was seen in Sono or when tubal diameter was  </a:t>
            </a:r>
            <a:r>
              <a:rPr lang="en-US" sz="2400" b="1" dirty="0"/>
              <a:t>&gt;3CM  </a:t>
            </a:r>
            <a:r>
              <a:rPr lang="en-US" sz="2400" dirty="0"/>
              <a:t>in fluoroscopy.</a:t>
            </a:r>
          </a:p>
          <a:p>
            <a:endParaRPr lang="en-US" sz="2400" dirty="0"/>
          </a:p>
          <a:p>
            <a:pPr marL="342900" indent="-342900">
              <a:buClr>
                <a:srgbClr val="00B050"/>
              </a:buClr>
              <a:buSzPct val="170000"/>
              <a:buFont typeface="Wingdings" panose="05000000000000000000" pitchFamily="2" charset="2"/>
              <a:buChar char="ü"/>
            </a:pPr>
            <a:r>
              <a:rPr lang="en-US" sz="2400" dirty="0"/>
              <a:t>It is advisable to exclude hydrosalpinx in women with RIF ,regardless of initial infertility dx.</a:t>
            </a:r>
          </a:p>
          <a:p>
            <a:endParaRPr lang="en-US" dirty="0"/>
          </a:p>
          <a:p>
            <a:pPr>
              <a:buClr>
                <a:srgbClr val="00B050"/>
              </a:buClr>
              <a:buSzPct val="130000"/>
            </a:pPr>
            <a:endParaRPr lang="en-US" dirty="0"/>
          </a:p>
        </p:txBody>
      </p:sp>
    </p:spTree>
    <p:extLst>
      <p:ext uri="{BB962C8B-B14F-4D97-AF65-F5344CB8AC3E}">
        <p14:creationId xmlns:p14="http://schemas.microsoft.com/office/powerpoint/2010/main" val="2970319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21E2F-2432-7E58-7A8D-F02787865CB9}"/>
              </a:ext>
            </a:extLst>
          </p:cNvPr>
          <p:cNvSpPr>
            <a:spLocks noGrp="1"/>
          </p:cNvSpPr>
          <p:nvPr>
            <p:ph type="title"/>
          </p:nvPr>
        </p:nvSpPr>
        <p:spPr>
          <a:xfrm>
            <a:off x="913775" y="618517"/>
            <a:ext cx="4973841" cy="1596177"/>
          </a:xfrm>
        </p:spPr>
        <p:txBody>
          <a:bodyPr/>
          <a:lstStyle/>
          <a:p>
            <a:r>
              <a:rPr lang="en-US" b="1" i="1" dirty="0">
                <a:solidFill>
                  <a:srgbClr val="FF0000"/>
                </a:solidFill>
              </a:rPr>
              <a:t>Microbiome profile:</a:t>
            </a:r>
          </a:p>
        </p:txBody>
      </p:sp>
      <p:sp>
        <p:nvSpPr>
          <p:cNvPr id="4" name="TextBox 3">
            <a:extLst>
              <a:ext uri="{FF2B5EF4-FFF2-40B4-BE49-F238E27FC236}">
                <a16:creationId xmlns:a16="http://schemas.microsoft.com/office/drawing/2014/main" id="{81997C39-285C-983D-0AA0-255497D13484}"/>
              </a:ext>
            </a:extLst>
          </p:cNvPr>
          <p:cNvSpPr txBox="1"/>
          <p:nvPr/>
        </p:nvSpPr>
        <p:spPr>
          <a:xfrm>
            <a:off x="373224" y="2413338"/>
            <a:ext cx="11625944" cy="3416320"/>
          </a:xfrm>
          <a:prstGeom prst="rect">
            <a:avLst/>
          </a:prstGeom>
          <a:noFill/>
        </p:spPr>
        <p:txBody>
          <a:bodyPr wrap="square">
            <a:spAutoFit/>
          </a:bodyPr>
          <a:lstStyle/>
          <a:p>
            <a:r>
              <a:rPr lang="en-US" sz="2400" dirty="0"/>
              <a:t>Almost 10% of the bacterial population present in the body resides in the female genital tract and Lactobacillus species are part of NL flora (Moreno and et al, 2019). Whether microbial dysbiosis is among the determining factors of implantation failure remains under study, but in clinical practice, 47% of clinicians consider this a relevant factor (</a:t>
            </a:r>
            <a:r>
              <a:rPr lang="en-US" sz="2400" dirty="0" err="1"/>
              <a:t>Cimadomo</a:t>
            </a:r>
            <a:r>
              <a:rPr lang="en-US" sz="2400" dirty="0"/>
              <a:t> et al., 2021)</a:t>
            </a:r>
          </a:p>
          <a:p>
            <a:endParaRPr lang="en-US" sz="2400" dirty="0"/>
          </a:p>
          <a:p>
            <a:pPr marL="342900" indent="-342900">
              <a:buClr>
                <a:srgbClr val="FF0000"/>
              </a:buClr>
              <a:buSzPct val="170000"/>
              <a:buFont typeface="Tw Cen MT" panose="020B0602020104020603" pitchFamily="34" charset="0"/>
              <a:buChar char="×"/>
            </a:pPr>
            <a:endParaRPr lang="en-US" sz="2400" dirty="0"/>
          </a:p>
          <a:p>
            <a:pPr marL="342900" indent="-342900">
              <a:buClr>
                <a:srgbClr val="FF0000"/>
              </a:buClr>
              <a:buSzPct val="170000"/>
              <a:buFont typeface="Tw Cen MT" panose="020B0602020104020603" pitchFamily="34" charset="0"/>
              <a:buChar char="×"/>
            </a:pPr>
            <a:r>
              <a:rPr lang="en-US" sz="2400" dirty="0"/>
              <a:t> Based on the currently available data, there are several unanswered questions on the relevance of microbiome testing in RIF so uterine and vaginal microbiome profiling is </a:t>
            </a:r>
            <a:r>
              <a:rPr lang="en-US" sz="2400" dirty="0">
                <a:solidFill>
                  <a:srgbClr val="FF0000"/>
                </a:solidFill>
              </a:rPr>
              <a:t>not</a:t>
            </a:r>
            <a:r>
              <a:rPr lang="en-US" sz="2400" dirty="0"/>
              <a:t> recommended.</a:t>
            </a:r>
          </a:p>
        </p:txBody>
      </p:sp>
    </p:spTree>
    <p:extLst>
      <p:ext uri="{BB962C8B-B14F-4D97-AF65-F5344CB8AC3E}">
        <p14:creationId xmlns:p14="http://schemas.microsoft.com/office/powerpoint/2010/main" val="722740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5039-B3A0-BA93-D3F8-EEC860907F72}"/>
              </a:ext>
            </a:extLst>
          </p:cNvPr>
          <p:cNvSpPr>
            <a:spLocks noGrp="1"/>
          </p:cNvSpPr>
          <p:nvPr>
            <p:ph type="title"/>
          </p:nvPr>
        </p:nvSpPr>
        <p:spPr>
          <a:xfrm>
            <a:off x="913774" y="64300"/>
            <a:ext cx="10364451" cy="1596177"/>
          </a:xfrm>
        </p:spPr>
        <p:txBody>
          <a:bodyPr>
            <a:normAutofit/>
          </a:bodyPr>
          <a:lstStyle/>
          <a:p>
            <a:r>
              <a:rPr lang="en-US" sz="4400" b="1" i="1" dirty="0">
                <a:solidFill>
                  <a:srgbClr val="FF0000"/>
                </a:solidFill>
              </a:rPr>
              <a:t>INTRODUCTION:</a:t>
            </a:r>
          </a:p>
        </p:txBody>
      </p:sp>
      <p:sp>
        <p:nvSpPr>
          <p:cNvPr id="7" name="TextBox 6">
            <a:extLst>
              <a:ext uri="{FF2B5EF4-FFF2-40B4-BE49-F238E27FC236}">
                <a16:creationId xmlns:a16="http://schemas.microsoft.com/office/drawing/2014/main" id="{08BEB1C6-19CE-E8ED-806F-9491993F900E}"/>
              </a:ext>
            </a:extLst>
          </p:cNvPr>
          <p:cNvSpPr txBox="1"/>
          <p:nvPr/>
        </p:nvSpPr>
        <p:spPr>
          <a:xfrm>
            <a:off x="643811" y="1660477"/>
            <a:ext cx="11271380" cy="4893647"/>
          </a:xfrm>
          <a:prstGeom prst="rect">
            <a:avLst/>
          </a:prstGeom>
          <a:noFill/>
        </p:spPr>
        <p:txBody>
          <a:bodyPr wrap="square">
            <a:spAutoFit/>
          </a:bodyPr>
          <a:lstStyle/>
          <a:p>
            <a:pPr marL="285750" indent="-285750">
              <a:buFont typeface="Arial" panose="020B0604020202020204" pitchFamily="34" charset="0"/>
              <a:buChar char="•"/>
            </a:pPr>
            <a:r>
              <a:rPr lang="en-US" sz="2400" b="0" i="0" dirty="0">
                <a:solidFill>
                  <a:srgbClr val="282828"/>
                </a:solidFill>
                <a:effectLst/>
                <a:latin typeface="MuseoSans"/>
              </a:rPr>
              <a:t>Implantation is the first step of crosstalk between the embryo and endometrium, which is the key point for a successful pregnancy. This  process includes apposition, adhesion, and invasion</a:t>
            </a:r>
            <a:r>
              <a:rPr lang="en-US" sz="2400" dirty="0">
                <a:solidFill>
                  <a:srgbClr val="282828"/>
                </a:solidFill>
                <a:latin typeface="MuseoSans"/>
              </a:rPr>
              <a:t>.</a:t>
            </a:r>
            <a:endParaRPr lang="en-US" sz="2400" b="0" i="0" dirty="0">
              <a:solidFill>
                <a:srgbClr val="282828"/>
              </a:solidFill>
              <a:effectLst/>
              <a:latin typeface="MuseoSans"/>
            </a:endParaRPr>
          </a:p>
          <a:p>
            <a:pPr marL="285750" indent="-285750">
              <a:buFont typeface="Arial" panose="020B0604020202020204" pitchFamily="34" charset="0"/>
              <a:buChar char="•"/>
            </a:pPr>
            <a:r>
              <a:rPr lang="en-US" sz="2400" b="0" i="0" dirty="0">
                <a:solidFill>
                  <a:srgbClr val="282828"/>
                </a:solidFill>
                <a:effectLst/>
                <a:latin typeface="MuseoSans"/>
              </a:rPr>
              <a:t> Successful implantation is identified as an intrauterine gestational sac seen on ultrasonography. Implantation failure may occur during the attachment and migration process, with a negative urine or blood test for  (</a:t>
            </a:r>
            <a:r>
              <a:rPr lang="en-US" sz="2400" b="0" i="0" dirty="0" err="1">
                <a:solidFill>
                  <a:srgbClr val="282828"/>
                </a:solidFill>
                <a:effectLst/>
                <a:latin typeface="MuseoSans"/>
              </a:rPr>
              <a:t>hCG</a:t>
            </a:r>
            <a:r>
              <a:rPr lang="en-US" sz="2400" b="0" i="0" dirty="0">
                <a:solidFill>
                  <a:srgbClr val="282828"/>
                </a:solidFill>
                <a:effectLst/>
                <a:latin typeface="MuseoSans"/>
              </a:rPr>
              <a:t>) or failure to form an intrauterine gestational sac with positive </a:t>
            </a:r>
            <a:r>
              <a:rPr lang="en-US" sz="2400" b="0" i="0" dirty="0" err="1">
                <a:solidFill>
                  <a:srgbClr val="282828"/>
                </a:solidFill>
                <a:effectLst/>
                <a:latin typeface="MuseoSans"/>
              </a:rPr>
              <a:t>hCG</a:t>
            </a:r>
            <a:r>
              <a:rPr lang="en-US" sz="2400" b="0" i="0" dirty="0">
                <a:solidFill>
                  <a:srgbClr val="282828"/>
                </a:solidFill>
                <a:effectLst/>
                <a:latin typeface="MuseoSans"/>
              </a:rPr>
              <a:t>.</a:t>
            </a:r>
          </a:p>
          <a:p>
            <a:endParaRPr lang="en-US" sz="2400" b="0" i="0" dirty="0">
              <a:solidFill>
                <a:srgbClr val="282828"/>
              </a:solidFill>
              <a:effectLst/>
              <a:latin typeface="MuseoSans"/>
            </a:endParaRPr>
          </a:p>
          <a:p>
            <a:pPr marL="285750" indent="-285750">
              <a:buFont typeface="Arial" panose="020B0604020202020204" pitchFamily="34" charset="0"/>
              <a:buChar char="•"/>
            </a:pPr>
            <a:r>
              <a:rPr lang="en-US" sz="2400" b="0" i="0" dirty="0">
                <a:solidFill>
                  <a:srgbClr val="282828"/>
                </a:solidFill>
                <a:effectLst/>
                <a:latin typeface="MuseoSans"/>
              </a:rPr>
              <a:t>Recurrent implantation failure (RIF) is a clinical phenomenon with </a:t>
            </a:r>
            <a:r>
              <a:rPr lang="en-US" sz="2400" b="0" i="0" dirty="0">
                <a:solidFill>
                  <a:srgbClr val="FF0000"/>
                </a:solidFill>
                <a:effectLst/>
                <a:latin typeface="MuseoSans"/>
              </a:rPr>
              <a:t>no</a:t>
            </a:r>
            <a:r>
              <a:rPr lang="en-US" sz="2400" b="0" i="0" dirty="0">
                <a:solidFill>
                  <a:srgbClr val="282828"/>
                </a:solidFill>
                <a:effectLst/>
                <a:latin typeface="MuseoSans"/>
              </a:rPr>
              <a:t> universally accepted definition. The key factors that need to be considered while establishing the definition of RIF are the number of embryos transferred or unsuccessful </a:t>
            </a:r>
            <a:r>
              <a:rPr lang="en-US" sz="2400" b="0" i="1" dirty="0">
                <a:solidFill>
                  <a:srgbClr val="282828"/>
                </a:solidFill>
                <a:effectLst/>
                <a:latin typeface="MuseoSans"/>
              </a:rPr>
              <a:t>in vitro</a:t>
            </a:r>
            <a:r>
              <a:rPr lang="en-US" sz="2400" b="0" i="0" dirty="0">
                <a:solidFill>
                  <a:srgbClr val="282828"/>
                </a:solidFill>
                <a:effectLst/>
                <a:latin typeface="MuseoSans"/>
              </a:rPr>
              <a:t> fertilization-embryo transfer (IVF-ET) cycles, the quality of embryos, fresh or frozen embryos, and maternal age, which are disputed points. </a:t>
            </a:r>
            <a:endParaRPr lang="en-US" sz="2400" dirty="0"/>
          </a:p>
        </p:txBody>
      </p:sp>
    </p:spTree>
    <p:extLst>
      <p:ext uri="{BB962C8B-B14F-4D97-AF65-F5344CB8AC3E}">
        <p14:creationId xmlns:p14="http://schemas.microsoft.com/office/powerpoint/2010/main" val="3241661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536900-5FAF-98A2-C54D-82F76CEA673B}"/>
              </a:ext>
            </a:extLst>
          </p:cNvPr>
          <p:cNvSpPr txBox="1"/>
          <p:nvPr/>
        </p:nvSpPr>
        <p:spPr>
          <a:xfrm>
            <a:off x="634482" y="1315616"/>
            <a:ext cx="10711543" cy="4893647"/>
          </a:xfrm>
          <a:prstGeom prst="rect">
            <a:avLst/>
          </a:prstGeom>
          <a:noFill/>
        </p:spPr>
        <p:txBody>
          <a:bodyPr wrap="square">
            <a:spAutoFit/>
          </a:bodyPr>
          <a:lstStyle/>
          <a:p>
            <a:r>
              <a:rPr lang="en-US" sz="3600" b="1" i="1" dirty="0">
                <a:solidFill>
                  <a:srgbClr val="FF0000"/>
                </a:solidFill>
              </a:rPr>
              <a:t>Endocrinologic factors:</a:t>
            </a:r>
          </a:p>
          <a:p>
            <a:endParaRPr lang="en-US" sz="3600" b="1" i="1" dirty="0">
              <a:solidFill>
                <a:srgbClr val="FF0000"/>
              </a:solidFill>
            </a:endParaRPr>
          </a:p>
          <a:p>
            <a:pPr marL="285750" indent="-285750">
              <a:buFont typeface="Arial" panose="020B0604020202020204" pitchFamily="34" charset="0"/>
              <a:buChar char="•"/>
            </a:pPr>
            <a:r>
              <a:rPr lang="en-US" sz="2400" dirty="0"/>
              <a:t>Assessment of thyroid function can be considered during the ART fertility workup or when RIF is detected, but as no specific association with implantation failure has been reported, assessment is not generally recommended as an investigation for RIF</a:t>
            </a:r>
          </a:p>
          <a:p>
            <a:endParaRPr lang="en-US" sz="2400" dirty="0"/>
          </a:p>
          <a:p>
            <a:pPr marL="342900" indent="-342900">
              <a:buClr>
                <a:srgbClr val="FFC000"/>
              </a:buClr>
              <a:buSzPct val="170000"/>
              <a:buFont typeface="Wingdings" panose="05000000000000000000" pitchFamily="2" charset="2"/>
              <a:buChar char="ü"/>
            </a:pPr>
            <a:r>
              <a:rPr lang="en-US" sz="2400" dirty="0"/>
              <a:t>But TFT can  be considered</a:t>
            </a:r>
          </a:p>
          <a:p>
            <a:pPr>
              <a:buClr>
                <a:srgbClr val="FFC000"/>
              </a:buClr>
              <a:buSzPct val="170000"/>
            </a:pPr>
            <a:endParaRPr lang="en-US" sz="2400" dirty="0"/>
          </a:p>
          <a:p>
            <a:pPr marL="285750" indent="-285750">
              <a:buFont typeface="Arial" panose="020B0604020202020204" pitchFamily="34" charset="0"/>
              <a:buChar char="•"/>
            </a:pPr>
            <a:r>
              <a:rPr lang="en-US" sz="2400" dirty="0"/>
              <a:t>Thyroid autoimmunity, prolactin, free androgen levels or diabetes (HBA1C) are either not addressed or considered not to be relevant in RIF by other guidelines</a:t>
            </a:r>
          </a:p>
        </p:txBody>
      </p:sp>
    </p:spTree>
    <p:extLst>
      <p:ext uri="{BB962C8B-B14F-4D97-AF65-F5344CB8AC3E}">
        <p14:creationId xmlns:p14="http://schemas.microsoft.com/office/powerpoint/2010/main" val="3255987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C0D0E0-1EE9-219B-3F60-0E38B0E8123D}"/>
              </a:ext>
            </a:extLst>
          </p:cNvPr>
          <p:cNvSpPr txBox="1"/>
          <p:nvPr/>
        </p:nvSpPr>
        <p:spPr>
          <a:xfrm>
            <a:off x="438540" y="533505"/>
            <a:ext cx="11607281" cy="8186857"/>
          </a:xfrm>
          <a:prstGeom prst="rect">
            <a:avLst/>
          </a:prstGeom>
          <a:noFill/>
        </p:spPr>
        <p:txBody>
          <a:bodyPr wrap="square">
            <a:spAutoFit/>
          </a:bodyPr>
          <a:lstStyle/>
          <a:p>
            <a:r>
              <a:rPr lang="en-US" sz="3600" b="1" dirty="0"/>
              <a:t>    </a:t>
            </a:r>
            <a:r>
              <a:rPr lang="en-US" sz="3600" b="1" i="1" dirty="0">
                <a:solidFill>
                  <a:srgbClr val="FF0000"/>
                </a:solidFill>
              </a:rPr>
              <a:t>Progesterone:</a:t>
            </a:r>
          </a:p>
          <a:p>
            <a:pPr marL="285750" indent="-285750">
              <a:buFont typeface="Arial" panose="020B0604020202020204" pitchFamily="34" charset="0"/>
              <a:buChar char="•"/>
            </a:pPr>
            <a:r>
              <a:rPr lang="en-US" sz="2000" dirty="0"/>
              <a:t>There has been growing interest in showing  association between premature progesterone rises, measured around the time of triggering oocyte maturation, and clinical outcomes after fresh ET.</a:t>
            </a:r>
          </a:p>
          <a:p>
            <a:pPr marL="285750" indent="-285750">
              <a:buFont typeface="Arial" panose="020B0604020202020204" pitchFamily="34" charset="0"/>
              <a:buChar char="•"/>
            </a:pPr>
            <a:r>
              <a:rPr lang="en-US" sz="2000" dirty="0"/>
              <a:t> There is a view that this can lead to endometrial/embryo asynchrony, meriting delaying ET to a subsequent freeze-thaw cycle (Bosch et al., 2010; Venetis et al., 2013). Deferred ET in cases of premature progesterone elevation has been shown to restore implantation rates in a cohort study (</a:t>
            </a:r>
            <a:r>
              <a:rPr lang="en-US" sz="2000" dirty="0" err="1"/>
              <a:t>Lawrenz</a:t>
            </a:r>
            <a:r>
              <a:rPr lang="en-US" sz="2000" dirty="0"/>
              <a:t> et al., 2018)</a:t>
            </a:r>
          </a:p>
          <a:p>
            <a:pPr marL="285750" indent="-285750">
              <a:buFont typeface="Arial" panose="020B0604020202020204" pitchFamily="34" charset="0"/>
              <a:buChar char="•"/>
            </a:pPr>
            <a:r>
              <a:rPr lang="en-US" sz="2000" dirty="0"/>
              <a:t>Another topic is the assessment of mid-luteal progesterone levels to evaluate exogenous progesterone therapy. A Cochrane meta-analysis reported a higher LBR/OPR with progesterone compared to placebo/no treatment for luteal phase support in women undergoing ART</a:t>
            </a:r>
            <a:r>
              <a:rPr lang="da-DK" sz="2000" dirty="0"/>
              <a:t>) (van der Linden et al., 2015)</a:t>
            </a:r>
            <a:r>
              <a:rPr lang="en-US" sz="2000" dirty="0"/>
              <a:t>.</a:t>
            </a:r>
          </a:p>
          <a:p>
            <a:pPr marL="285750" indent="-285750">
              <a:buFont typeface="Arial" panose="020B0604020202020204" pitchFamily="34" charset="0"/>
              <a:buChar char="•"/>
            </a:pPr>
            <a:r>
              <a:rPr lang="en-US" sz="2000" dirty="0"/>
              <a:t> A recent  cohort study showed </a:t>
            </a:r>
            <a:r>
              <a:rPr lang="en-US" sz="2000" b="1" dirty="0"/>
              <a:t>low</a:t>
            </a:r>
            <a:r>
              <a:rPr lang="en-US" sz="2000" dirty="0"/>
              <a:t> mid-luteal progesterone levels to be more prevalent in women with a history of RIF versus controls (</a:t>
            </a:r>
            <a:r>
              <a:rPr lang="en-US" sz="2000" dirty="0" err="1"/>
              <a:t>Saxtorph</a:t>
            </a:r>
            <a:r>
              <a:rPr lang="en-US" sz="2000" dirty="0"/>
              <a:t> et al., 2020)</a:t>
            </a:r>
          </a:p>
          <a:p>
            <a:endParaRPr lang="en-US" sz="2000" dirty="0"/>
          </a:p>
          <a:p>
            <a:pPr marL="342900" indent="-342900">
              <a:buClr>
                <a:srgbClr val="FFC000"/>
              </a:buClr>
              <a:buSzPct val="175000"/>
              <a:buFont typeface="Wingdings" panose="05000000000000000000" pitchFamily="2" charset="2"/>
              <a:buChar char="ü"/>
            </a:pPr>
            <a:r>
              <a:rPr lang="en-US" sz="2000" dirty="0"/>
              <a:t> </a:t>
            </a:r>
            <a:r>
              <a:rPr lang="en-US" sz="2400" dirty="0"/>
              <a:t>regards to both late follicular and mid-luteal prog. level assessment, questions remain about the validity of published cut-off levels for individual </a:t>
            </a:r>
            <a:r>
              <a:rPr lang="en-US" sz="2400" dirty="0" err="1"/>
              <a:t>centres</a:t>
            </a:r>
            <a:r>
              <a:rPr lang="en-US" sz="2400" dirty="0"/>
              <a:t> so local validation of cut-off progesterone levels is recommended.</a:t>
            </a:r>
          </a:p>
          <a:p>
            <a:pPr>
              <a:buClr>
                <a:srgbClr val="FFC000"/>
              </a:buClr>
              <a:buSzPct val="175000"/>
            </a:pPr>
            <a:endParaRPr lang="en-US" sz="2400" dirty="0"/>
          </a:p>
          <a:p>
            <a:pPr marL="342900" indent="-342900">
              <a:buClr>
                <a:srgbClr val="FFC000"/>
              </a:buClr>
              <a:buSzPct val="175000"/>
              <a:buFont typeface="Wingdings" panose="05000000000000000000" pitchFamily="2" charset="2"/>
              <a:buChar char="ü"/>
            </a:pPr>
            <a:r>
              <a:rPr lang="en-US" sz="2400" dirty="0"/>
              <a:t>Assessment of late follicular and mid-luteal progesterone levels can be considered.</a:t>
            </a:r>
          </a:p>
          <a:p>
            <a:pPr>
              <a:buClr>
                <a:srgbClr val="FFC000"/>
              </a:buClr>
              <a:buSzPct val="175000"/>
            </a:pPr>
            <a:endParaRPr lang="en-US" sz="2400" dirty="0"/>
          </a:p>
          <a:p>
            <a:pPr marL="285750" indent="-285750">
              <a:buClr>
                <a:srgbClr val="FFC000"/>
              </a:buClr>
              <a:buSzPct val="175000"/>
              <a:buFont typeface="Wingdings" panose="05000000000000000000" pitchFamily="2" charset="2"/>
              <a:buChar char="ü"/>
            </a:pPr>
            <a:endParaRPr lang="en-US" dirty="0"/>
          </a:p>
        </p:txBody>
      </p:sp>
    </p:spTree>
    <p:extLst>
      <p:ext uri="{BB962C8B-B14F-4D97-AF65-F5344CB8AC3E}">
        <p14:creationId xmlns:p14="http://schemas.microsoft.com/office/powerpoint/2010/main" val="2470402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AC046C-E81E-4EC9-EF31-B1FDA39F229A}"/>
              </a:ext>
            </a:extLst>
          </p:cNvPr>
          <p:cNvSpPr txBox="1"/>
          <p:nvPr/>
        </p:nvSpPr>
        <p:spPr>
          <a:xfrm>
            <a:off x="408992" y="494921"/>
            <a:ext cx="11468683" cy="6801862"/>
          </a:xfrm>
          <a:prstGeom prst="rect">
            <a:avLst/>
          </a:prstGeom>
          <a:noFill/>
        </p:spPr>
        <p:txBody>
          <a:bodyPr wrap="square">
            <a:spAutoFit/>
          </a:bodyPr>
          <a:lstStyle/>
          <a:p>
            <a:r>
              <a:rPr lang="en-US" sz="3600" b="1" i="1" dirty="0">
                <a:solidFill>
                  <a:srgbClr val="FF0000"/>
                </a:solidFill>
              </a:rPr>
              <a:t>     Thrombophilia screening:</a:t>
            </a:r>
          </a:p>
          <a:p>
            <a:pPr marL="285750" indent="-285750">
              <a:buFont typeface="Arial" panose="020B0604020202020204" pitchFamily="34" charset="0"/>
              <a:buChar char="•"/>
            </a:pPr>
            <a:r>
              <a:rPr lang="en-US" sz="2000" dirty="0"/>
              <a:t> Thrombophilia could induce local vascular impairment that may be detrimental to embryo implantation. They have become one a causes of both RIF and RPL.</a:t>
            </a:r>
          </a:p>
          <a:p>
            <a:pPr marL="285750" indent="-285750">
              <a:buFont typeface="Arial" panose="020B0604020202020204" pitchFamily="34" charset="0"/>
              <a:buChar char="•"/>
            </a:pPr>
            <a:r>
              <a:rPr lang="en-US" sz="2000" b="1" dirty="0"/>
              <a:t>Inherited thrombophilia :</a:t>
            </a:r>
            <a:r>
              <a:rPr lang="en-US" sz="2000" dirty="0"/>
              <a:t> a genetic mutation affects the amount or the function of a protein in the coagulation pathway. Mutations in several genes have shown to be involved: G1619A (factor V Leiden), R2 H1299R (factor V Leiden polymorphism), A1298C (methylenetetrahydrofolate reductase (MTHFR) enzyme mutation), C677T (MTHFR polymorphism), V34L (factor XIII polymorphism), G20210A (mutation of the prothrombin gene), a/b L33P (ribosomal polymorphism of MTHFR enzyme), and 4G/5G (plasminogen activator inhibitor-1 (PAI-1))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Acquired thrombophilia :</a:t>
            </a:r>
            <a:r>
              <a:rPr lang="en-US" sz="2000" dirty="0"/>
              <a:t>includes acquired C protein, S protein, APS, antithrombin III deficiency, and drug-induced thrombophilia. Acquired thrombophilia has been associated with pregnancy morbidity, specifically RPL</a:t>
            </a:r>
          </a:p>
          <a:p>
            <a:pPr marL="285750" indent="-285750">
              <a:buFont typeface="Arial" panose="020B0604020202020204" pitchFamily="34" charset="0"/>
              <a:buChar char="•"/>
            </a:pPr>
            <a:r>
              <a:rPr lang="en-US" sz="2000" dirty="0"/>
              <a:t>Their role in patient with RIF is being increasingly challenged.</a:t>
            </a:r>
          </a:p>
          <a:p>
            <a:endParaRPr lang="en-US" sz="2000" dirty="0"/>
          </a:p>
          <a:p>
            <a:pPr marL="285750" indent="-285750">
              <a:buClr>
                <a:srgbClr val="00B050"/>
              </a:buClr>
              <a:buSzPct val="170000"/>
              <a:buFont typeface="Wingdings" panose="05000000000000000000" pitchFamily="2" charset="2"/>
              <a:buChar char="ü"/>
            </a:pPr>
            <a:r>
              <a:rPr lang="en-US" sz="2000" dirty="0"/>
              <a:t>However, due to severe implications of APS on both maternal and fetal outcomes, it should be excluded before ART when there is a clinical suspicion (e.g. RPL or a clinical history of arterial or venous thrombosis). Assessment of APA and APS </a:t>
            </a:r>
            <a:r>
              <a:rPr lang="en-US" sz="2000" dirty="0">
                <a:solidFill>
                  <a:srgbClr val="00B050"/>
                </a:solidFill>
              </a:rPr>
              <a:t>is recommended </a:t>
            </a:r>
            <a:r>
              <a:rPr lang="en-US" sz="2000" dirty="0"/>
              <a:t>in RIF women with additional risk factors for thrombophilia and can be considered in women without such risk factors</a:t>
            </a:r>
          </a:p>
        </p:txBody>
      </p:sp>
    </p:spTree>
    <p:extLst>
      <p:ext uri="{BB962C8B-B14F-4D97-AF65-F5344CB8AC3E}">
        <p14:creationId xmlns:p14="http://schemas.microsoft.com/office/powerpoint/2010/main" val="142187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AB6142-ED41-F8FE-2C29-DED0335EC50E}"/>
              </a:ext>
            </a:extLst>
          </p:cNvPr>
          <p:cNvSpPr txBox="1"/>
          <p:nvPr/>
        </p:nvSpPr>
        <p:spPr>
          <a:xfrm>
            <a:off x="353009" y="549248"/>
            <a:ext cx="11485982" cy="6740307"/>
          </a:xfrm>
          <a:prstGeom prst="rect">
            <a:avLst/>
          </a:prstGeom>
          <a:noFill/>
        </p:spPr>
        <p:txBody>
          <a:bodyPr wrap="square">
            <a:spAutoFit/>
          </a:bodyPr>
          <a:lstStyle/>
          <a:p>
            <a:r>
              <a:rPr kumimoji="0" lang="en-US" sz="3600" b="1" i="1" u="none" strike="noStrike" kern="1200" cap="all" spc="0" normalizeH="0" baseline="0" noProof="0" dirty="0">
                <a:ln>
                  <a:noFill/>
                </a:ln>
                <a:solidFill>
                  <a:srgbClr val="FF0000"/>
                </a:solidFill>
                <a:effectLst/>
                <a:uLnTx/>
                <a:uFillTx/>
                <a:latin typeface="Tw Cen MT" panose="020B0602020104020603"/>
                <a:ea typeface="+mj-ea"/>
                <a:cs typeface="+mj-cs"/>
              </a:rPr>
              <a:t>Immunologic  factors:</a:t>
            </a:r>
          </a:p>
          <a:p>
            <a:endParaRPr kumimoji="0" lang="en-US" sz="3600" b="1" i="0" u="none" strike="noStrike" kern="1200" cap="all" spc="0" normalizeH="0" baseline="0" noProof="0" dirty="0">
              <a:ln>
                <a:noFill/>
              </a:ln>
              <a:solidFill>
                <a:prstClr val="black"/>
              </a:solidFill>
              <a:effectLst/>
              <a:uLnTx/>
              <a:uFillTx/>
              <a:latin typeface="Tw Cen MT" panose="020B0602020104020603"/>
              <a:ea typeface="+mj-ea"/>
              <a:cs typeface="+mj-cs"/>
            </a:endParaRPr>
          </a:p>
          <a:p>
            <a:pPr marL="285750" indent="-285750">
              <a:buFont typeface="Arial" panose="020B0604020202020204" pitchFamily="34" charset="0"/>
              <a:buChar char="•"/>
            </a:pPr>
            <a:r>
              <a:rPr lang="en-US" sz="2000" dirty="0"/>
              <a:t>An excessive maternal immune response to the implanting embryo is disruptive to implantation has become widely accepted. In a survey of clinical practices for managing RIF, immunological screening of some kind was applied by 69% of clinicians. The most frequently employed tests included antithyroid antibodies (80%) and anti-nuclear autoantibodies (ANA) (&gt;60%) (</a:t>
            </a:r>
            <a:r>
              <a:rPr lang="en-US" sz="2000" dirty="0" err="1"/>
              <a:t>Cimadomo</a:t>
            </a:r>
            <a:r>
              <a:rPr lang="en-US" sz="2000" dirty="0"/>
              <a:t> et al., 2021).</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Uterine natural killer cells </a:t>
            </a:r>
            <a:r>
              <a:rPr lang="en-US" sz="2000" dirty="0"/>
              <a:t>(</a:t>
            </a:r>
            <a:r>
              <a:rPr lang="en-US" sz="2000" dirty="0" err="1"/>
              <a:t>uNK</a:t>
            </a:r>
            <a:r>
              <a:rPr lang="en-US" sz="2000" dirty="0"/>
              <a:t> cells) are known to be key players at the </a:t>
            </a:r>
            <a:r>
              <a:rPr lang="en-US" sz="2000" dirty="0" err="1"/>
              <a:t>feto</a:t>
            </a:r>
            <a:r>
              <a:rPr lang="en-US" sz="2000" dirty="0"/>
              <a:t>-maternal interface, where they represent around 70% of immune cells.</a:t>
            </a:r>
          </a:p>
          <a:p>
            <a:pPr marL="285750" indent="-28575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000" b="0" i="0" u="none" strike="noStrike" kern="1200" cap="none" spc="0" normalizeH="0" baseline="0" noProof="0" dirty="0" err="1">
                <a:ln>
                  <a:noFill/>
                </a:ln>
                <a:solidFill>
                  <a:prstClr val="black"/>
                </a:solidFill>
                <a:effectLst/>
                <a:uLnTx/>
                <a:uFillTx/>
                <a:latin typeface="Tw Cen MT" panose="020B0602020104020603"/>
                <a:ea typeface="+mn-ea"/>
                <a:cs typeface="+mn-cs"/>
              </a:rPr>
              <a:t>uNK</a:t>
            </a: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 cells are not cytotoxic,</a:t>
            </a:r>
            <a:r>
              <a:rPr lang="en-US" sz="2000" dirty="0"/>
              <a:t> compared to peripheral NK cells . Both NK cell types act as immunomodulators but demonstrate a different profile of secreted cytokines and receptor.</a:t>
            </a:r>
          </a:p>
          <a:p>
            <a:pPr marL="285750" indent="-285750">
              <a:buFont typeface="Arial" panose="020B0604020202020204" pitchFamily="34" charset="0"/>
              <a:buChar char="•"/>
            </a:pPr>
            <a:r>
              <a:rPr lang="en-US" sz="2000" dirty="0"/>
              <a:t>Some studies have reported that finding higher than normal </a:t>
            </a:r>
            <a:r>
              <a:rPr lang="en-US" sz="2000" dirty="0" err="1"/>
              <a:t>uNK</a:t>
            </a:r>
            <a:r>
              <a:rPr lang="en-US" sz="2000" dirty="0"/>
              <a:t> cell counts is associated with a less favorable implantation.</a:t>
            </a:r>
          </a:p>
          <a:p>
            <a:pPr marL="285750" indent="-285750">
              <a:buFont typeface="Arial" panose="020B0604020202020204" pitchFamily="34" charset="0"/>
              <a:buChar char="•"/>
            </a:pPr>
            <a:r>
              <a:rPr lang="en-US" sz="2000" dirty="0"/>
              <a:t>While some cohort studies have suggested an impact of </a:t>
            </a:r>
            <a:r>
              <a:rPr lang="en-US" sz="2000" dirty="0" err="1"/>
              <a:t>uNK</a:t>
            </a:r>
            <a:r>
              <a:rPr lang="en-US" sz="2000" dirty="0"/>
              <a:t> cells on clinical outcomes, adequately powered RCTs of targeted interventions in RIF are still required. While the emerging role of </a:t>
            </a:r>
            <a:r>
              <a:rPr lang="en-US" sz="2000" dirty="0" err="1"/>
              <a:t>uNK</a:t>
            </a:r>
            <a:r>
              <a:rPr lang="en-US" sz="2000" dirty="0"/>
              <a:t> cells suggests that they remain a potential target for effective interventions, until better-validated tests of </a:t>
            </a:r>
            <a:r>
              <a:rPr lang="en-US" sz="2000" dirty="0" err="1"/>
              <a:t>uNK</a:t>
            </a:r>
            <a:r>
              <a:rPr lang="en-US" sz="2000" dirty="0"/>
              <a:t> cell function and treatment strategies are available, NK cell testing is </a:t>
            </a:r>
            <a:r>
              <a:rPr lang="en-US" sz="2000" dirty="0">
                <a:solidFill>
                  <a:srgbClr val="FF0000"/>
                </a:solidFill>
              </a:rPr>
              <a:t>not</a:t>
            </a:r>
            <a:r>
              <a:rPr lang="en-US" sz="2000" dirty="0"/>
              <a:t> recommended.`</a:t>
            </a:r>
          </a:p>
        </p:txBody>
      </p:sp>
    </p:spTree>
    <p:extLst>
      <p:ext uri="{BB962C8B-B14F-4D97-AF65-F5344CB8AC3E}">
        <p14:creationId xmlns:p14="http://schemas.microsoft.com/office/powerpoint/2010/main" val="2376236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CE53A-75A7-6C83-E903-1F769F0470AB}"/>
              </a:ext>
            </a:extLst>
          </p:cNvPr>
          <p:cNvSpPr>
            <a:spLocks noGrp="1"/>
          </p:cNvSpPr>
          <p:nvPr>
            <p:ph type="title"/>
          </p:nvPr>
        </p:nvSpPr>
        <p:spPr>
          <a:xfrm>
            <a:off x="913774" y="-76808"/>
            <a:ext cx="10364451" cy="1596177"/>
          </a:xfrm>
        </p:spPr>
        <p:txBody>
          <a:bodyPr/>
          <a:lstStyle/>
          <a:p>
            <a:r>
              <a:rPr lang="en-US" b="1" i="1" dirty="0">
                <a:solidFill>
                  <a:srgbClr val="FF0000"/>
                </a:solidFill>
              </a:rPr>
              <a:t>Intervention for </a:t>
            </a:r>
            <a:r>
              <a:rPr lang="en-US" b="1" i="1" dirty="0" err="1">
                <a:solidFill>
                  <a:srgbClr val="FF0000"/>
                </a:solidFill>
              </a:rPr>
              <a:t>rif</a:t>
            </a:r>
            <a:r>
              <a:rPr lang="en-US" b="1" dirty="0">
                <a:solidFill>
                  <a:srgbClr val="7030A0"/>
                </a:solidFill>
              </a:rPr>
              <a:t>:</a:t>
            </a:r>
          </a:p>
        </p:txBody>
      </p:sp>
      <p:sp>
        <p:nvSpPr>
          <p:cNvPr id="4" name="TextBox 3">
            <a:extLst>
              <a:ext uri="{FF2B5EF4-FFF2-40B4-BE49-F238E27FC236}">
                <a16:creationId xmlns:a16="http://schemas.microsoft.com/office/drawing/2014/main" id="{82E0848B-3356-357F-8BCA-9224BE94458B}"/>
              </a:ext>
            </a:extLst>
          </p:cNvPr>
          <p:cNvSpPr txBox="1"/>
          <p:nvPr/>
        </p:nvSpPr>
        <p:spPr>
          <a:xfrm>
            <a:off x="666750" y="948553"/>
            <a:ext cx="11753850" cy="5632311"/>
          </a:xfrm>
          <a:prstGeom prst="rect">
            <a:avLst/>
          </a:prstGeom>
          <a:noFill/>
        </p:spPr>
        <p:txBody>
          <a:bodyPr wrap="square">
            <a:spAutoFit/>
          </a:bodyPr>
          <a:lstStyle/>
          <a:p>
            <a:pPr marL="285750" indent="-285750">
              <a:buFont typeface="Arial" panose="020B0604020202020204" pitchFamily="34" charset="0"/>
              <a:buChar char="•"/>
            </a:pPr>
            <a:r>
              <a:rPr lang="en-US" sz="2400" dirty="0"/>
              <a:t>The pressure on clinicians to intervene in cases with RIF is considerable and comes, in part, from an expectation from their patient</a:t>
            </a:r>
          </a:p>
          <a:p>
            <a:pPr marL="285750" indent="-285750">
              <a:buFont typeface="Arial" panose="020B0604020202020204" pitchFamily="34" charset="0"/>
              <a:buChar char="•"/>
            </a:pPr>
            <a:r>
              <a:rPr lang="en-US" sz="2400" dirty="0"/>
              <a:t>. Nearly 80% of clinicians offer treatments preconception and 75% offer additional treatments during the next ART cycle. Preconception treatments mainly focus on lifestyle advice (73– 97%), vitamin supplementation (83%), antioxidant therapy (71%), and treatments for endometritis (90%) and endometriosis (80%), but endometrial injury (57%) and immune-modulation therapy (46%) are also offered. Widely </a:t>
            </a:r>
            <a:r>
              <a:rPr lang="en-US" sz="2400" dirty="0" err="1"/>
              <a:t>practised</a:t>
            </a:r>
            <a:r>
              <a:rPr lang="en-US" sz="2400" dirty="0"/>
              <a:t> interventions during ART include personalized luteal phase support (83%), cycle segmentation and freeze-all (70%). Popular strategies employed in the ART lab include PGT-A (68%), assisted hatching (61%), the addition of growth factors to culture media (27%). TESE is offered by 57% of clinicians, with fewer clinicians offering physiological ICSI (41%) . Most interventions are applied empirically and without diagnostic rationale.69% of the clinicians consider oocyte or sperm donation (</a:t>
            </a:r>
            <a:r>
              <a:rPr lang="en-US" sz="2400" dirty="0" err="1"/>
              <a:t>Cimadomo</a:t>
            </a:r>
            <a:r>
              <a:rPr lang="en-US" sz="2400" dirty="0"/>
              <a:t> et al., 2021).</a:t>
            </a:r>
          </a:p>
          <a:p>
            <a:pPr marL="285750" indent="-285750">
              <a:buFont typeface="Arial" panose="020B0604020202020204" pitchFamily="34" charset="0"/>
              <a:buChar char="•"/>
            </a:pPr>
            <a:r>
              <a:rPr lang="en-US" sz="2400" dirty="0"/>
              <a:t>The offer of a considerable range of interventions is not guided by evidence of efficacy but by a perceived need to ac</a:t>
            </a:r>
            <a:r>
              <a:rPr lang="en-US" dirty="0"/>
              <a:t>t.</a:t>
            </a:r>
          </a:p>
        </p:txBody>
      </p:sp>
    </p:spTree>
    <p:extLst>
      <p:ext uri="{BB962C8B-B14F-4D97-AF65-F5344CB8AC3E}">
        <p14:creationId xmlns:p14="http://schemas.microsoft.com/office/powerpoint/2010/main" val="2815025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6FD5D2-3A9B-EE9B-D350-A615F713B318}"/>
              </a:ext>
            </a:extLst>
          </p:cNvPr>
          <p:cNvPicPr>
            <a:picLocks noChangeAspect="1"/>
          </p:cNvPicPr>
          <p:nvPr/>
        </p:nvPicPr>
        <p:blipFill>
          <a:blip r:embed="rId2"/>
          <a:stretch>
            <a:fillRect/>
          </a:stretch>
        </p:blipFill>
        <p:spPr>
          <a:xfrm>
            <a:off x="1781175" y="0"/>
            <a:ext cx="8715375" cy="6858000"/>
          </a:xfrm>
          <a:prstGeom prst="rect">
            <a:avLst/>
          </a:prstGeom>
        </p:spPr>
      </p:pic>
    </p:spTree>
    <p:extLst>
      <p:ext uri="{BB962C8B-B14F-4D97-AF65-F5344CB8AC3E}">
        <p14:creationId xmlns:p14="http://schemas.microsoft.com/office/powerpoint/2010/main" val="512455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20BE5C-0CB4-FAF4-832D-B2F6ECE9CF94}"/>
              </a:ext>
            </a:extLst>
          </p:cNvPr>
          <p:cNvSpPr txBox="1"/>
          <p:nvPr/>
        </p:nvSpPr>
        <p:spPr>
          <a:xfrm>
            <a:off x="0" y="1447799"/>
            <a:ext cx="12077700" cy="5170646"/>
          </a:xfrm>
          <a:prstGeom prst="rect">
            <a:avLst/>
          </a:prstGeom>
          <a:noFill/>
        </p:spPr>
        <p:txBody>
          <a:bodyPr wrap="square">
            <a:spAutoFit/>
          </a:bodyPr>
          <a:lstStyle/>
          <a:p>
            <a:r>
              <a:rPr lang="en-US" sz="3600" b="1" dirty="0">
                <a:solidFill>
                  <a:srgbClr val="7030A0"/>
                </a:solidFill>
              </a:rPr>
              <a:t>  </a:t>
            </a:r>
            <a:r>
              <a:rPr lang="en-US" sz="3600" b="1" i="1" dirty="0">
                <a:solidFill>
                  <a:srgbClr val="FF0000"/>
                </a:solidFill>
              </a:rPr>
              <a:t>Intentional endometrial injury:</a:t>
            </a:r>
          </a:p>
          <a:p>
            <a:endParaRPr lang="en-US" sz="3600" b="1" dirty="0">
              <a:solidFill>
                <a:srgbClr val="7030A0"/>
              </a:solidFill>
            </a:endParaRPr>
          </a:p>
          <a:p>
            <a:pPr marL="285750" indent="-285750">
              <a:buFont typeface="Arial" panose="020B0604020202020204" pitchFamily="34" charset="0"/>
              <a:buChar char="•"/>
            </a:pPr>
            <a:r>
              <a:rPr lang="en-US" sz="2400" dirty="0"/>
              <a:t> Endometrial injury or endometrial scratch is performed to improve the receptivity of the endometrium towards the transferred embryo. The biological mechanism of action is not fully understood.</a:t>
            </a:r>
          </a:p>
          <a:p>
            <a:pPr marL="285750" indent="-285750">
              <a:buFont typeface="Arial" panose="020B0604020202020204" pitchFamily="34" charset="0"/>
              <a:buChar char="•"/>
            </a:pPr>
            <a:r>
              <a:rPr lang="en-US" sz="2400" dirty="0"/>
              <a:t>A Cochrane review on endometrial injury in women undergoing IVF reported no significantly increased chance of pregnancy and LBR in women with RIF who underwent  endometrial injury  s (</a:t>
            </a:r>
            <a:r>
              <a:rPr lang="en-US" sz="2400" dirty="0" err="1"/>
              <a:t>Lensen</a:t>
            </a:r>
            <a:r>
              <a:rPr lang="en-US" sz="2400" dirty="0"/>
              <a:t> et al., 2021</a:t>
            </a:r>
          </a:p>
          <a:p>
            <a:pPr marL="285750" indent="-285750">
              <a:buFont typeface="Arial" panose="020B0604020202020204" pitchFamily="34" charset="0"/>
              <a:buChar char="•"/>
            </a:pPr>
            <a:r>
              <a:rPr lang="en-US" sz="2400" dirty="0"/>
              <a:t>To date, studies about  endometrial injury that  could represent a relevant therapy are </a:t>
            </a:r>
            <a:r>
              <a:rPr lang="en-US" sz="2400" dirty="0">
                <a:solidFill>
                  <a:srgbClr val="FF0000"/>
                </a:solidFill>
              </a:rPr>
              <a:t>not</a:t>
            </a:r>
            <a:r>
              <a:rPr lang="en-US" sz="2400" dirty="0"/>
              <a:t> yet established.</a:t>
            </a:r>
          </a:p>
          <a:p>
            <a:endParaRPr lang="en-US" sz="2400" dirty="0"/>
          </a:p>
          <a:p>
            <a:pPr marL="342900" indent="-342900">
              <a:buClr>
                <a:srgbClr val="FF0000"/>
              </a:buClr>
              <a:buSzPct val="170000"/>
              <a:buFont typeface="Tw Cen MT" panose="020B0602020104020603" pitchFamily="34" charset="0"/>
              <a:buChar char="×"/>
            </a:pPr>
            <a:r>
              <a:rPr lang="en-US" sz="2400" dirty="0"/>
              <a:t>Intentional endometrial injury is </a:t>
            </a:r>
            <a:r>
              <a:rPr lang="en-US" sz="2400" dirty="0">
                <a:solidFill>
                  <a:srgbClr val="FF0000"/>
                </a:solidFill>
              </a:rPr>
              <a:t>not</a:t>
            </a:r>
            <a:r>
              <a:rPr lang="en-US" sz="2400" dirty="0"/>
              <a:t> recommended.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06193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8BAC8A-DE29-DCBD-475C-AD1B84D0CD5E}"/>
              </a:ext>
            </a:extLst>
          </p:cNvPr>
          <p:cNvSpPr txBox="1"/>
          <p:nvPr/>
        </p:nvSpPr>
        <p:spPr>
          <a:xfrm>
            <a:off x="466532" y="702915"/>
            <a:ext cx="11589398" cy="6463308"/>
          </a:xfrm>
          <a:prstGeom prst="rect">
            <a:avLst/>
          </a:prstGeom>
          <a:noFill/>
        </p:spPr>
        <p:txBody>
          <a:bodyPr wrap="square">
            <a:spAutoFit/>
          </a:bodyPr>
          <a:lstStyle/>
          <a:p>
            <a:r>
              <a:rPr lang="en-US" sz="3600" b="1" i="1" dirty="0">
                <a:solidFill>
                  <a:srgbClr val="FF0000"/>
                </a:solidFill>
              </a:rPr>
              <a:t>Intrauterine platelet-rich plasma infusion:</a:t>
            </a:r>
          </a:p>
          <a:p>
            <a:endParaRPr lang="en-US" sz="3600" b="1" dirty="0">
              <a:solidFill>
                <a:srgbClr val="7030A0"/>
              </a:solidFill>
            </a:endParaRPr>
          </a:p>
          <a:p>
            <a:r>
              <a:rPr lang="en-US" b="1" dirty="0"/>
              <a:t>PRP</a:t>
            </a:r>
            <a:r>
              <a:rPr lang="en-US" dirty="0"/>
              <a:t> is an autologous concentrate of platelets in plasma. Cytokines and growth factors present in PRP are considered to exert a regenerative effect on tissues and cells, including the endometrial lining (</a:t>
            </a:r>
            <a:r>
              <a:rPr lang="en-US" dirty="0" err="1"/>
              <a:t>Mouanness</a:t>
            </a:r>
            <a:r>
              <a:rPr lang="en-US" dirty="0"/>
              <a:t> et al., 2021).</a:t>
            </a:r>
          </a:p>
          <a:p>
            <a:pPr marL="285750" indent="-285750">
              <a:buFont typeface="Arial" panose="020B0604020202020204" pitchFamily="34" charset="0"/>
              <a:buChar char="•"/>
            </a:pPr>
            <a:r>
              <a:rPr lang="en-US" dirty="0"/>
              <a:t>There is controversial result for efficacy of PRP</a:t>
            </a:r>
          </a:p>
          <a:p>
            <a:pPr marL="285750" indent="-285750">
              <a:buFont typeface="Arial" panose="020B0604020202020204" pitchFamily="34" charset="0"/>
              <a:buChar char="•"/>
            </a:pPr>
            <a:r>
              <a:rPr lang="en-US" dirty="0"/>
              <a:t>A meta-analysis of 16 studies, it was concluded that among different immunomodulatory therapies evaluated in RIF, PRP was the most effective treatment towards improving LBR (Liu et al., 2022a).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a:ea typeface="+mn-ea"/>
                <a:cs typeface="+mn-cs"/>
              </a:rPr>
              <a:t>Aghajanzadeh</a:t>
            </a: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et al. (2020) reported from a study of 30 patients with RIF that there is no significant improvement in the implantation or OPR of frozen-thawed embryo recipients treated with PRP as compared to previous cycles without PRP (implantation rate 6.7% versus 0.0%, with or without PRP)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Comprehensive data regarding side effects, complications, and adverse pregnancy outcomes were not available. Furthermore, PRP is characterized by its absolute platelet concentration, which is any concentration above that of whole blood, causing wide variance between studies. Information regarding PRP preparation in individual studies is insufficiently reported (Maleki-</a:t>
            </a:r>
            <a:r>
              <a:rPr lang="en-US" dirty="0" err="1"/>
              <a:t>Hajiagha</a:t>
            </a:r>
            <a:r>
              <a:rPr lang="en-US" dirty="0"/>
              <a:t> et al., 2020). Consensus on the method of platelet isolation and platelet concentration is imperative for clinical implementation. Overall, the evidence available is not considered sufficient to support the use of PRP infusions.</a:t>
            </a:r>
          </a:p>
          <a:p>
            <a:pPr marL="285750" indent="-285750">
              <a:buClr>
                <a:srgbClr val="FF0000"/>
              </a:buClr>
              <a:buSzPct val="160000"/>
              <a:buFont typeface="Tw Cen MT" panose="020B0602020104020603" pitchFamily="34" charset="0"/>
              <a:buChar char="×"/>
            </a:pPr>
            <a:r>
              <a:rPr lang="en-US" b="1" dirty="0"/>
              <a:t>Intrauterine platelet-rich plasma (PRP) infusion is </a:t>
            </a:r>
            <a:r>
              <a:rPr lang="en-US" b="1" dirty="0">
                <a:solidFill>
                  <a:srgbClr val="FF0000"/>
                </a:solidFill>
              </a:rPr>
              <a:t>not</a:t>
            </a:r>
            <a:r>
              <a:rPr lang="en-US" b="1" dirty="0"/>
              <a:t> recommended.</a:t>
            </a:r>
          </a:p>
        </p:txBody>
      </p:sp>
    </p:spTree>
    <p:extLst>
      <p:ext uri="{BB962C8B-B14F-4D97-AF65-F5344CB8AC3E}">
        <p14:creationId xmlns:p14="http://schemas.microsoft.com/office/powerpoint/2010/main" val="4267329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2FF80D-F347-97A8-555B-E36111A9EF25}"/>
              </a:ext>
            </a:extLst>
          </p:cNvPr>
          <p:cNvSpPr txBox="1"/>
          <p:nvPr/>
        </p:nvSpPr>
        <p:spPr>
          <a:xfrm>
            <a:off x="653142" y="643622"/>
            <a:ext cx="10692881" cy="6494085"/>
          </a:xfrm>
          <a:prstGeom prst="rect">
            <a:avLst/>
          </a:prstGeom>
          <a:noFill/>
        </p:spPr>
        <p:txBody>
          <a:bodyPr wrap="square">
            <a:spAutoFit/>
          </a:bodyPr>
          <a:lstStyle/>
          <a:p>
            <a:r>
              <a:rPr lang="en-US" sz="3600" b="1" i="1" dirty="0">
                <a:solidFill>
                  <a:srgbClr val="FF0000"/>
                </a:solidFill>
              </a:rPr>
              <a:t>Intrauterine autologous peripheral blood mononuclear cells infusion</a:t>
            </a:r>
            <a:r>
              <a:rPr lang="en-US" sz="4000" b="1" i="1" dirty="0">
                <a:solidFill>
                  <a:srgbClr val="FF0000"/>
                </a:solidFill>
              </a:rPr>
              <a:t> :</a:t>
            </a:r>
          </a:p>
          <a:p>
            <a:r>
              <a:rPr lang="en-US" sz="2000" dirty="0"/>
              <a:t>The rationale supporting this treatment is the local production of cytokines by such stimulated peripheral blood mononuclear cells (PBMCs), which could improve blastocyst invasion into the endometrium</a:t>
            </a:r>
          </a:p>
          <a:p>
            <a:endParaRPr lang="en-US" sz="2000" dirty="0"/>
          </a:p>
          <a:p>
            <a:pPr marL="285750" indent="-285750">
              <a:buFont typeface="Arial" panose="020B0604020202020204" pitchFamily="34" charset="0"/>
              <a:buChar char="•"/>
            </a:pPr>
            <a:r>
              <a:rPr lang="en-US" sz="2000" dirty="0"/>
              <a:t>A meta-analysis of studies with RIF patients experiencing 3 failed ETs showed a beneficial effect of intrauterine PBMCs infusion with regard to LBR and PR (RR 1.93; 95% CI 1.35–2.76; P &lt; 0.001; 1 RCT þ 3 studies and RR 1.92; 95% CI 1.48–2.49; P &lt; 0.001; 2 RCTs and 6 quasi-experimental studies) (</a:t>
            </a:r>
            <a:r>
              <a:rPr lang="en-US" sz="2000" dirty="0" err="1"/>
              <a:t>MalekiHajiagha</a:t>
            </a:r>
            <a:r>
              <a:rPr lang="en-US" sz="2000" dirty="0"/>
              <a:t> et al., 2019). Two more recent RCTs and one study confirmed these findings (Chakrabarti et al., 2019; </a:t>
            </a:r>
            <a:r>
              <a:rPr lang="en-US" sz="2000" dirty="0" err="1"/>
              <a:t>Nobijari</a:t>
            </a:r>
            <a:r>
              <a:rPr lang="en-US" sz="2000" dirty="0"/>
              <a:t> et al., 2019; </a:t>
            </a:r>
            <a:r>
              <a:rPr lang="en-US" sz="2000" dirty="0" err="1"/>
              <a:t>Pourmoghadam</a:t>
            </a:r>
            <a:r>
              <a:rPr lang="en-US" sz="2000" dirty="0"/>
              <a:t> et al., 2020).</a:t>
            </a:r>
          </a:p>
          <a:p>
            <a:pPr marL="285750" indent="-285750">
              <a:buFont typeface="Arial" panose="020B0604020202020204" pitchFamily="34" charset="0"/>
              <a:buChar char="•"/>
            </a:pPr>
            <a:r>
              <a:rPr lang="en-US" sz="2000" dirty="0"/>
              <a:t>Comprehensive data regarding side effects, complications, and adverse pregnancy outcomes are not available.</a:t>
            </a:r>
          </a:p>
          <a:p>
            <a:pPr marL="285750" indent="-285750">
              <a:buFont typeface="Arial" panose="020B0604020202020204" pitchFamily="34" charset="0"/>
              <a:buChar char="•"/>
            </a:pPr>
            <a:r>
              <a:rPr lang="en-US" sz="2000" dirty="0"/>
              <a:t> Taken together, while a role for PBMCs in specific patients with RIF might be identified, at present their empirical use is not recommended.</a:t>
            </a:r>
          </a:p>
          <a:p>
            <a:endParaRPr lang="en-US" sz="2000" dirty="0"/>
          </a:p>
          <a:p>
            <a:pPr marL="285750" indent="-285750">
              <a:buClr>
                <a:srgbClr val="FF0000"/>
              </a:buClr>
              <a:buSzPct val="160000"/>
              <a:buFont typeface="Tw Cen MT" panose="020B0602020104020603" pitchFamily="34" charset="0"/>
              <a:buChar char="×"/>
            </a:pPr>
            <a:r>
              <a:rPr lang="en-US" sz="2000" b="1" dirty="0"/>
              <a:t>Intrauterine autologous peripheral blood mononuclear cells (PBMCs) infusion is </a:t>
            </a:r>
            <a:r>
              <a:rPr lang="en-US" sz="2000" b="1" dirty="0">
                <a:solidFill>
                  <a:srgbClr val="FF0000"/>
                </a:solidFill>
              </a:rPr>
              <a:t>not</a:t>
            </a:r>
            <a:r>
              <a:rPr lang="en-US" sz="2000" b="1" dirty="0"/>
              <a:t> recommended</a:t>
            </a:r>
            <a:r>
              <a:rPr lang="en-US" b="1" dirty="0"/>
              <a:t>.</a:t>
            </a:r>
          </a:p>
        </p:txBody>
      </p:sp>
    </p:spTree>
    <p:extLst>
      <p:ext uri="{BB962C8B-B14F-4D97-AF65-F5344CB8AC3E}">
        <p14:creationId xmlns:p14="http://schemas.microsoft.com/office/powerpoint/2010/main" val="1313602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D3DB9F-66F0-510A-38CD-E06FDA5CA7FD}"/>
              </a:ext>
            </a:extLst>
          </p:cNvPr>
          <p:cNvSpPr txBox="1"/>
          <p:nvPr/>
        </p:nvSpPr>
        <p:spPr>
          <a:xfrm>
            <a:off x="326572" y="228123"/>
            <a:ext cx="11958734" cy="6709529"/>
          </a:xfrm>
          <a:prstGeom prst="rect">
            <a:avLst/>
          </a:prstGeom>
          <a:noFill/>
        </p:spPr>
        <p:txBody>
          <a:bodyPr wrap="square">
            <a:spAutoFit/>
          </a:bodyPr>
          <a:lstStyle/>
          <a:p>
            <a:r>
              <a:rPr lang="en-US" sz="3600" b="1" i="1" dirty="0">
                <a:solidFill>
                  <a:srgbClr val="FF0000"/>
                </a:solidFill>
              </a:rPr>
              <a:t>Low molecular weight heparin:</a:t>
            </a:r>
          </a:p>
          <a:p>
            <a:endParaRPr lang="en-US" sz="3600" b="1" dirty="0">
              <a:solidFill>
                <a:schemeClr val="accent6">
                  <a:lumMod val="50000"/>
                </a:schemeClr>
              </a:solidFill>
            </a:endParaRPr>
          </a:p>
          <a:p>
            <a:pPr marL="285750" indent="-285750">
              <a:buFont typeface="Arial" panose="020B0604020202020204" pitchFamily="34" charset="0"/>
              <a:buChar char="•"/>
            </a:pPr>
            <a:r>
              <a:rPr lang="en-US" sz="2000" dirty="0"/>
              <a:t>LMWH was found to have a significant impact on LBR in women with acquired thrombophilia and showed  that the anticoagulation effect of heparin prevents placental thrombosis and infarction, and promotes the continuation of pregnancy </a:t>
            </a:r>
          </a:p>
          <a:p>
            <a:pPr marL="285750" indent="-285750">
              <a:buFont typeface="Arial" panose="020B0604020202020204" pitchFamily="34" charset="0"/>
              <a:buChar char="•"/>
            </a:pPr>
            <a:r>
              <a:rPr lang="en-US" sz="2000" dirty="0"/>
              <a:t> Considering a possible association of thrombophilia with RPL and RIF, the use of LMWH has been expanded to these patients undergoing ART, even in the absence of acquired or inherited thrombophilia.</a:t>
            </a:r>
          </a:p>
          <a:p>
            <a:pPr marL="285750" indent="-285750">
              <a:buFont typeface="Arial" panose="020B0604020202020204" pitchFamily="34" charset="0"/>
              <a:buChar char="•"/>
            </a:pPr>
            <a:r>
              <a:rPr lang="en-US" sz="2000" dirty="0"/>
              <a:t> A meta-analysis investigated the use of LMWH in patients with RIF (3 failed ET) but failed to show an effect of LMWH on LBR  and CPR (</a:t>
            </a:r>
            <a:r>
              <a:rPr lang="en-US" sz="2000" dirty="0" err="1"/>
              <a:t>Busnelli</a:t>
            </a:r>
            <a:r>
              <a:rPr lang="en-US" sz="2000" dirty="0"/>
              <a:t> et al., 2021). </a:t>
            </a:r>
          </a:p>
          <a:p>
            <a:pPr marL="285750" indent="-285750">
              <a:buFont typeface="Arial" panose="020B0604020202020204" pitchFamily="34" charset="0"/>
              <a:buChar char="•"/>
            </a:pPr>
            <a:r>
              <a:rPr lang="en-US" sz="2000" dirty="0"/>
              <a:t>The observational study by Berker et al. (2011) also failed to show a difference in LBR or PR.</a:t>
            </a:r>
          </a:p>
          <a:p>
            <a:pPr marL="285750" indent="-285750">
              <a:buFont typeface="Arial" panose="020B0604020202020204" pitchFamily="34" charset="0"/>
              <a:buChar char="•"/>
            </a:pPr>
            <a:r>
              <a:rPr lang="en-US" sz="2000" dirty="0"/>
              <a:t> The included studies had small study populations including a mix of patients with RIF, some with thrombophilia and some who were not tested or negative for thrombophilia (</a:t>
            </a:r>
            <a:r>
              <a:rPr lang="en-US" sz="2000" dirty="0" err="1"/>
              <a:t>Potdar</a:t>
            </a:r>
            <a:r>
              <a:rPr lang="en-US" sz="2000" dirty="0"/>
              <a:t> et al., 2013; </a:t>
            </a:r>
            <a:r>
              <a:rPr lang="en-US" sz="2000" dirty="0" err="1"/>
              <a:t>Siristatidis</a:t>
            </a:r>
            <a:r>
              <a:rPr lang="en-US" sz="2000" dirty="0"/>
              <a:t> et al., 2018; </a:t>
            </a:r>
            <a:r>
              <a:rPr lang="en-US" sz="2000" dirty="0" err="1"/>
              <a:t>Busnelli</a:t>
            </a:r>
            <a:r>
              <a:rPr lang="en-US" sz="2000" dirty="0"/>
              <a:t> et al., 2021).</a:t>
            </a:r>
          </a:p>
          <a:p>
            <a:pPr marL="285750" indent="-285750">
              <a:buFont typeface="Arial" panose="020B0604020202020204" pitchFamily="34" charset="0"/>
              <a:buChar char="•"/>
            </a:pPr>
            <a:r>
              <a:rPr lang="en-US" sz="2000" dirty="0"/>
              <a:t> LMWH has a good safety profile in pregnancy, even if it may cause bruising and bleeding.</a:t>
            </a:r>
          </a:p>
          <a:p>
            <a:pPr marL="285750" indent="-285750">
              <a:buFont typeface="Arial" panose="020B0604020202020204" pitchFamily="34" charset="0"/>
              <a:buChar char="•"/>
            </a:pPr>
            <a:r>
              <a:rPr lang="en-US" sz="2000" dirty="0"/>
              <a:t>Currently there is  insufficient data to recommend routine use of LMWH or aspirin in RIF.</a:t>
            </a:r>
          </a:p>
          <a:p>
            <a:endParaRPr lang="en-US" sz="2000" dirty="0"/>
          </a:p>
          <a:p>
            <a:pPr marL="285750" indent="-285750">
              <a:buClr>
                <a:srgbClr val="FF0000"/>
              </a:buClr>
              <a:buSzPct val="160000"/>
              <a:buFont typeface="Tw Cen MT" panose="020B0602020104020603" pitchFamily="34" charset="0"/>
              <a:buChar char="×"/>
            </a:pPr>
            <a:r>
              <a:rPr lang="en-US" sz="2000" b="1" dirty="0"/>
              <a:t>Low molecular weight heparin (LMWH) is</a:t>
            </a:r>
            <a:r>
              <a:rPr lang="en-US" sz="2000" b="1" dirty="0">
                <a:solidFill>
                  <a:srgbClr val="FF0000"/>
                </a:solidFill>
              </a:rPr>
              <a:t> not </a:t>
            </a:r>
            <a:r>
              <a:rPr lang="en-US" sz="2000" b="1" dirty="0"/>
              <a:t>recommended to increase the chance of pregnancy or live birth in women with RIF</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78759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AFCA-8EF8-DB64-D9CF-3AF795273359}"/>
              </a:ext>
            </a:extLst>
          </p:cNvPr>
          <p:cNvSpPr>
            <a:spLocks noGrp="1"/>
          </p:cNvSpPr>
          <p:nvPr>
            <p:ph type="title"/>
          </p:nvPr>
        </p:nvSpPr>
        <p:spPr>
          <a:xfrm>
            <a:off x="913775" y="121299"/>
            <a:ext cx="9060649" cy="1362268"/>
          </a:xfrm>
        </p:spPr>
        <p:txBody>
          <a:bodyPr/>
          <a:lstStyle/>
          <a:p>
            <a:r>
              <a:rPr lang="en-US" sz="4400" b="1" i="1" dirty="0">
                <a:solidFill>
                  <a:srgbClr val="FF0000"/>
                </a:solidFill>
              </a:rPr>
              <a:t>DEFINITION OF RIF:  </a:t>
            </a:r>
            <a:br>
              <a:rPr lang="en-US" dirty="0"/>
            </a:br>
            <a:endParaRPr lang="en-US" dirty="0"/>
          </a:p>
        </p:txBody>
      </p:sp>
      <p:sp>
        <p:nvSpPr>
          <p:cNvPr id="5" name="TextBox 4">
            <a:extLst>
              <a:ext uri="{FF2B5EF4-FFF2-40B4-BE49-F238E27FC236}">
                <a16:creationId xmlns:a16="http://schemas.microsoft.com/office/drawing/2014/main" id="{37A1BF71-5225-7961-AE43-E7EDCE59E6BB}"/>
              </a:ext>
            </a:extLst>
          </p:cNvPr>
          <p:cNvSpPr txBox="1"/>
          <p:nvPr/>
        </p:nvSpPr>
        <p:spPr>
          <a:xfrm>
            <a:off x="522513" y="1129004"/>
            <a:ext cx="11290041" cy="7386638"/>
          </a:xfrm>
          <a:prstGeom prst="rect">
            <a:avLst/>
          </a:prstGeom>
          <a:noFill/>
        </p:spPr>
        <p:txBody>
          <a:bodyPr wrap="square">
            <a:spAutoFit/>
          </a:bodyPr>
          <a:lstStyle/>
          <a:p>
            <a:pPr marL="285750" indent="-285750">
              <a:buFont typeface="Arial" panose="020B0604020202020204" pitchFamily="34" charset="0"/>
              <a:buChar char="•"/>
            </a:pPr>
            <a:r>
              <a:rPr lang="en-US" sz="2400" dirty="0"/>
              <a:t>RIF was historically defined  by absence of implantation after three or more transfers of high-quality embryos or after transfer of more than 10 high quality embryos in multiple cycles.</a:t>
            </a:r>
          </a:p>
          <a:p>
            <a:endParaRPr lang="en-US" sz="2400" dirty="0"/>
          </a:p>
          <a:p>
            <a:pPr marL="285750" indent="-285750">
              <a:buFont typeface="Arial" panose="020B0604020202020204" pitchFamily="34" charset="0"/>
              <a:buChar char="•"/>
            </a:pPr>
            <a:r>
              <a:rPr lang="en-US" sz="2400" dirty="0"/>
              <a:t>When referring to PGT-A </a:t>
            </a:r>
            <a:r>
              <a:rPr lang="en-US" sz="2400" dirty="0" err="1"/>
              <a:t>cycles,RIF</a:t>
            </a:r>
            <a:r>
              <a:rPr lang="en-US" sz="2400" dirty="0"/>
              <a:t> can be defined as lack of implantation after transfer of more than 3 high morphologic quality euploid blastocysts.</a:t>
            </a:r>
          </a:p>
          <a:p>
            <a:endParaRPr lang="en-US" sz="2400" dirty="0"/>
          </a:p>
          <a:p>
            <a:pPr marL="285750" indent="-285750">
              <a:buFont typeface="Arial" panose="020B0604020202020204" pitchFamily="34" charset="0"/>
              <a:buChar char="•"/>
            </a:pPr>
            <a:r>
              <a:rPr lang="en-US" sz="2400" dirty="0"/>
              <a:t>A recent comprehensive survey of the definitions in use that employ this paradigm has suggested that a consensus is emerging that regards RIF as the failure to achieve a clinical pregnancy after two to three transfers with good-quality embryos and that maternal age should also be taken into account (</a:t>
            </a:r>
            <a:r>
              <a:rPr lang="en-US" sz="2400" dirty="0" err="1"/>
              <a:t>Cimadomo</a:t>
            </a:r>
            <a:r>
              <a:rPr lang="en-US" sz="2400" dirty="0"/>
              <a:t> et al., 2021</a:t>
            </a:r>
          </a:p>
          <a:p>
            <a:endParaRPr lang="en-US" sz="2400" dirty="0"/>
          </a:p>
          <a:p>
            <a:pPr marL="285750" indent="-285750">
              <a:buFont typeface="Arial" panose="020B0604020202020204" pitchFamily="34" charset="0"/>
              <a:buChar char="•"/>
            </a:pPr>
            <a:r>
              <a:rPr lang="en-US" sz="2400" dirty="0"/>
              <a:t>Definitions can serve as guides to demarcate this challenging patients and make a decision for treatment strategies </a:t>
            </a:r>
          </a:p>
          <a:p>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3403839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B067F3-B0AE-8FD6-AF10-5B902E563D34}"/>
              </a:ext>
            </a:extLst>
          </p:cNvPr>
          <p:cNvSpPr txBox="1"/>
          <p:nvPr/>
        </p:nvSpPr>
        <p:spPr>
          <a:xfrm>
            <a:off x="357674" y="143079"/>
            <a:ext cx="11476652" cy="9079409"/>
          </a:xfrm>
          <a:prstGeom prst="rect">
            <a:avLst/>
          </a:prstGeom>
          <a:noFill/>
        </p:spPr>
        <p:txBody>
          <a:bodyPr wrap="square">
            <a:spAutoFit/>
          </a:bodyPr>
          <a:lstStyle/>
          <a:p>
            <a:r>
              <a:rPr lang="en-US" sz="3600" b="1" i="1" dirty="0">
                <a:solidFill>
                  <a:srgbClr val="FF0000"/>
                </a:solidFill>
              </a:rPr>
              <a:t>GnRH agonist and aromatase inhibitor pre</a:t>
            </a:r>
            <a:r>
              <a:rPr lang="en-US" sz="3600" b="1" dirty="0">
                <a:solidFill>
                  <a:srgbClr val="FF0000"/>
                </a:solidFill>
              </a:rPr>
              <a:t>-</a:t>
            </a:r>
            <a:r>
              <a:rPr lang="en-US" sz="3600" b="1" i="1" dirty="0">
                <a:solidFill>
                  <a:srgbClr val="FF0000"/>
                </a:solidFill>
              </a:rPr>
              <a:t>treatment</a:t>
            </a:r>
            <a:r>
              <a:rPr lang="en-US" sz="3600" b="1" dirty="0">
                <a:solidFill>
                  <a:srgbClr val="FF0000"/>
                </a:solidFill>
              </a:rPr>
              <a:t>:</a:t>
            </a:r>
          </a:p>
          <a:p>
            <a:endParaRPr lang="en-US" sz="3600" b="1" dirty="0">
              <a:solidFill>
                <a:schemeClr val="accent6">
                  <a:lumMod val="50000"/>
                </a:schemeClr>
              </a:solidFill>
            </a:endParaRPr>
          </a:p>
          <a:p>
            <a:r>
              <a:rPr lang="en-US" dirty="0"/>
              <a:t> </a:t>
            </a:r>
            <a:r>
              <a:rPr lang="en-US" sz="2000" dirty="0"/>
              <a:t>Considering endometriosis may be an underlying and undiagnosed cause of RIF, it was hypothesized that empirical GnRH agonist and aromatase inhibitor treatment before ET may improve pregnancy outcomes.</a:t>
            </a:r>
          </a:p>
          <a:p>
            <a:endParaRPr lang="en-US" sz="2000" dirty="0"/>
          </a:p>
          <a:p>
            <a:pPr marL="285750" indent="-285750">
              <a:buFont typeface="Arial" panose="020B0604020202020204" pitchFamily="34" charset="0"/>
              <a:buChar char="•"/>
            </a:pPr>
            <a:r>
              <a:rPr lang="en-US" sz="2000" dirty="0"/>
              <a:t>In an RCT, 67 women with at least two implantation failures were randomized to receive GnRH agonist (0.1 mg/day) from Day 21 of the cycle preceding frozen-thawed ET. The dose was reduced to 0.05 mg/day from Cycle Day 2. The control group received no GnRH agonist. No significant differences were found in CPR  or implantation rate was seen. 10.52%) in the study versus the control group (</a:t>
            </a:r>
            <a:r>
              <a:rPr lang="en-US" sz="2000" dirty="0" err="1"/>
              <a:t>Davar</a:t>
            </a:r>
            <a:r>
              <a:rPr lang="en-US" sz="2000" dirty="0"/>
              <a:t> et al., 2020).</a:t>
            </a:r>
          </a:p>
          <a:p>
            <a:pPr marL="285750" indent="-285750">
              <a:buFont typeface="Arial" panose="020B0604020202020204" pitchFamily="34" charset="0"/>
              <a:buChar char="•"/>
            </a:pPr>
            <a:r>
              <a:rPr lang="en-US" sz="2000" dirty="0"/>
              <a:t> In a retrospective cohort study, infertile patients aged 36–43 years undergoing their third or more ET after autologous IVF or ICSI were included. The study group (n ¼ 290) received a single injection of 3.75 mg long-acting triptorelin acetate on Day 2 of the preceding cycle, followed by hormone replacement therapy (HRT). The control group (n ¼ 194) received HRT only. Clinical pregnancy rate (49.0% versus 35.1%), OPR (37.6% versus 22.7%), and LBR (36.6% versus 22.1%) were significantly higher in the study group compared to controls, respectively. Miscarriage rates did not differ between groups (Pan et al., 2022).</a:t>
            </a:r>
          </a:p>
          <a:p>
            <a:pPr marL="285750" indent="-285750">
              <a:buFont typeface="Arial" panose="020B0604020202020204" pitchFamily="34" charset="0"/>
              <a:buChar char="•"/>
            </a:pPr>
            <a:r>
              <a:rPr lang="en-US" sz="2000" dirty="0"/>
              <a:t>Taken together, while a role for GnRH agonist and aromatase inhibitor pre-treatment in specific patients with RIF might be identified, at present, their empirical use is not recommended.</a:t>
            </a:r>
          </a:p>
          <a:p>
            <a:pPr marL="285750" indent="-285750">
              <a:buFont typeface="Arial" panose="020B0604020202020204" pitchFamily="34" charset="0"/>
              <a:buChar char="•"/>
            </a:pPr>
            <a:endParaRPr lang="en-US" sz="2000" dirty="0"/>
          </a:p>
          <a:p>
            <a:pPr marL="285750" indent="-285750">
              <a:buClr>
                <a:srgbClr val="FF0000"/>
              </a:buClr>
              <a:buSzPct val="160000"/>
              <a:buFont typeface="Tw Cen MT" panose="020B0602020104020603" pitchFamily="34" charset="0"/>
              <a:buChar char="×"/>
            </a:pPr>
            <a:r>
              <a:rPr lang="en-US" sz="2000" b="1" dirty="0"/>
              <a:t>GnRH agonist and aromatase inhibitor pre-treatment is </a:t>
            </a:r>
            <a:r>
              <a:rPr lang="en-US" sz="2000" b="1" dirty="0">
                <a:solidFill>
                  <a:srgbClr val="FF0000"/>
                </a:solidFill>
              </a:rPr>
              <a:t>not</a:t>
            </a:r>
            <a:r>
              <a:rPr lang="en-US" sz="2000" b="1" dirty="0"/>
              <a:t> recommended in RIF.</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72625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FF7E-B892-AEE5-1EAC-17FF377E913D}"/>
              </a:ext>
            </a:extLst>
          </p:cNvPr>
          <p:cNvSpPr>
            <a:spLocks noGrp="1"/>
          </p:cNvSpPr>
          <p:nvPr>
            <p:ph type="title"/>
          </p:nvPr>
        </p:nvSpPr>
        <p:spPr/>
        <p:txBody>
          <a:bodyPr>
            <a:normAutofit/>
          </a:bodyPr>
          <a:lstStyle/>
          <a:p>
            <a:r>
              <a:rPr lang="en-US" sz="4000" b="1" i="1" dirty="0">
                <a:solidFill>
                  <a:srgbClr val="FF0000"/>
                </a:solidFill>
              </a:rPr>
              <a:t>Conclusion</a:t>
            </a:r>
            <a:r>
              <a:rPr lang="en-US" sz="4000" b="1" dirty="0">
                <a:solidFill>
                  <a:schemeClr val="accent6">
                    <a:lumMod val="50000"/>
                  </a:schemeClr>
                </a:solidFill>
              </a:rPr>
              <a:t>:</a:t>
            </a:r>
          </a:p>
        </p:txBody>
      </p:sp>
      <p:sp>
        <p:nvSpPr>
          <p:cNvPr id="4" name="TextBox 3">
            <a:extLst>
              <a:ext uri="{FF2B5EF4-FFF2-40B4-BE49-F238E27FC236}">
                <a16:creationId xmlns:a16="http://schemas.microsoft.com/office/drawing/2014/main" id="{B35C14DA-5E9B-EB8B-AF6F-521E1C81EDBB}"/>
              </a:ext>
            </a:extLst>
          </p:cNvPr>
          <p:cNvSpPr txBox="1"/>
          <p:nvPr/>
        </p:nvSpPr>
        <p:spPr>
          <a:xfrm>
            <a:off x="954207" y="2214694"/>
            <a:ext cx="10777481" cy="3693319"/>
          </a:xfrm>
          <a:prstGeom prst="rect">
            <a:avLst/>
          </a:prstGeom>
          <a:noFill/>
        </p:spPr>
        <p:txBody>
          <a:bodyPr wrap="square">
            <a:spAutoFit/>
          </a:bodyPr>
          <a:lstStyle/>
          <a:p>
            <a:pPr marL="285750" indent="-285750">
              <a:buFont typeface="Arial" panose="020B0604020202020204" pitchFamily="34" charset="0"/>
              <a:buChar char="•"/>
            </a:pPr>
            <a:r>
              <a:rPr lang="en-US" sz="2400" dirty="0"/>
              <a:t>Experience of unproven treatment should be use limited and carefully to avoid risk for patients .</a:t>
            </a:r>
          </a:p>
          <a:p>
            <a:endParaRPr lang="en-US" sz="2400" dirty="0"/>
          </a:p>
          <a:p>
            <a:pPr marL="285750" indent="-285750">
              <a:buFont typeface="Arial" panose="020B0604020202020204" pitchFamily="34" charset="0"/>
              <a:buChar char="•"/>
            </a:pPr>
            <a:r>
              <a:rPr lang="en-US" sz="2400" dirty="0"/>
              <a:t>Further evaluation of embryo- endometrium cross talk and ideal timing of transfer may lead to improve theirs pregnancy outcomes.</a:t>
            </a:r>
          </a:p>
          <a:p>
            <a:endParaRPr lang="en-US" sz="2400" dirty="0"/>
          </a:p>
          <a:p>
            <a:pPr marL="285750" indent="-285750">
              <a:buFont typeface="Arial" panose="020B0604020202020204" pitchFamily="34" charset="0"/>
              <a:buChar char="•"/>
            </a:pPr>
            <a:r>
              <a:rPr lang="en-US" sz="2400" dirty="0"/>
              <a:t>The physicians must carefully review the prior diagnostic work up, complete appropriate investigation and offer empathy and encouragement and counsel the success rate for RIF patients.</a:t>
            </a:r>
          </a:p>
          <a:p>
            <a:endParaRPr lang="en-US" dirty="0"/>
          </a:p>
        </p:txBody>
      </p:sp>
    </p:spTree>
    <p:extLst>
      <p:ext uri="{BB962C8B-B14F-4D97-AF65-F5344CB8AC3E}">
        <p14:creationId xmlns:p14="http://schemas.microsoft.com/office/powerpoint/2010/main" val="438022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EED3-251D-A13B-8B5D-23DEFAE4FA92}"/>
              </a:ext>
            </a:extLst>
          </p:cNvPr>
          <p:cNvSpPr>
            <a:spLocks noGrp="1"/>
          </p:cNvSpPr>
          <p:nvPr>
            <p:ph type="title"/>
          </p:nvPr>
        </p:nvSpPr>
        <p:spPr>
          <a:xfrm>
            <a:off x="937221" y="571625"/>
            <a:ext cx="10364451" cy="3710887"/>
          </a:xfrm>
        </p:spPr>
        <p:txBody>
          <a:bodyPr>
            <a:normAutofit/>
          </a:bodyPr>
          <a:lstStyle/>
          <a:p>
            <a:r>
              <a:rPr lang="en-US" sz="4800" b="1" i="1" dirty="0">
                <a:solidFill>
                  <a:srgbClr val="FF0000"/>
                </a:solidFill>
              </a:rPr>
              <a:t>Thanks for your attention</a:t>
            </a:r>
          </a:p>
        </p:txBody>
      </p:sp>
    </p:spTree>
    <p:extLst>
      <p:ext uri="{BB962C8B-B14F-4D97-AF65-F5344CB8AC3E}">
        <p14:creationId xmlns:p14="http://schemas.microsoft.com/office/powerpoint/2010/main" val="365156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64CA72-7302-3FCB-17EF-27B7E7359949}"/>
              </a:ext>
            </a:extLst>
          </p:cNvPr>
          <p:cNvPicPr>
            <a:picLocks noChangeAspect="1"/>
          </p:cNvPicPr>
          <p:nvPr/>
        </p:nvPicPr>
        <p:blipFill>
          <a:blip r:embed="rId2"/>
          <a:stretch>
            <a:fillRect/>
          </a:stretch>
        </p:blipFill>
        <p:spPr>
          <a:xfrm>
            <a:off x="139117" y="387220"/>
            <a:ext cx="7810566" cy="6083559"/>
          </a:xfrm>
          <a:prstGeom prst="rect">
            <a:avLst/>
          </a:prstGeom>
        </p:spPr>
      </p:pic>
      <p:sp>
        <p:nvSpPr>
          <p:cNvPr id="7" name="TextBox 6">
            <a:extLst>
              <a:ext uri="{FF2B5EF4-FFF2-40B4-BE49-F238E27FC236}">
                <a16:creationId xmlns:a16="http://schemas.microsoft.com/office/drawing/2014/main" id="{37FD031E-5681-80F0-FE92-F9B5BA2A2DDA}"/>
              </a:ext>
            </a:extLst>
          </p:cNvPr>
          <p:cNvSpPr txBox="1"/>
          <p:nvPr/>
        </p:nvSpPr>
        <p:spPr>
          <a:xfrm>
            <a:off x="8208672" y="1147665"/>
            <a:ext cx="3844211" cy="4093428"/>
          </a:xfrm>
          <a:prstGeom prst="rect">
            <a:avLst/>
          </a:prstGeom>
          <a:noFill/>
        </p:spPr>
        <p:txBody>
          <a:bodyPr wrap="square">
            <a:spAutoFit/>
          </a:bodyPr>
          <a:lstStyle/>
          <a:p>
            <a:r>
              <a:rPr lang="en-US" sz="2000" b="0" i="0" dirty="0">
                <a:solidFill>
                  <a:srgbClr val="282828"/>
                </a:solidFill>
                <a:effectLst/>
                <a:latin typeface="MuseoSans"/>
              </a:rPr>
              <a:t>The blastocyst hatches from the zona pellucida and contact with the endometrium, then the embryo bind to the endometrium during the attachment stage, during with the crosstalk between the embryo and endometrium induces up-regulation of surface receptors and the secretion of signaling molecules and hormones. This signaling directs epithelial withdrawal and trophoblast invading the endometrium.</a:t>
            </a:r>
            <a:endParaRPr lang="en-US" sz="2000" dirty="0"/>
          </a:p>
        </p:txBody>
      </p:sp>
    </p:spTree>
    <p:extLst>
      <p:ext uri="{BB962C8B-B14F-4D97-AF65-F5344CB8AC3E}">
        <p14:creationId xmlns:p14="http://schemas.microsoft.com/office/powerpoint/2010/main" val="3052075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2A84-F825-5FBB-4B9B-15A661B91BA9}"/>
              </a:ext>
            </a:extLst>
          </p:cNvPr>
          <p:cNvSpPr>
            <a:spLocks noGrp="1"/>
          </p:cNvSpPr>
          <p:nvPr>
            <p:ph type="title"/>
          </p:nvPr>
        </p:nvSpPr>
        <p:spPr>
          <a:xfrm>
            <a:off x="913775" y="93307"/>
            <a:ext cx="10364451" cy="2121388"/>
          </a:xfrm>
        </p:spPr>
        <p:txBody>
          <a:bodyPr/>
          <a:lstStyle/>
          <a:p>
            <a:r>
              <a:rPr lang="en-US" i="1" dirty="0">
                <a:solidFill>
                  <a:srgbClr val="FF0000"/>
                </a:solidFill>
              </a:rPr>
              <a:t>Estimating the chance of implantation:</a:t>
            </a:r>
          </a:p>
        </p:txBody>
      </p:sp>
      <p:sp>
        <p:nvSpPr>
          <p:cNvPr id="5" name="TextBox 4">
            <a:extLst>
              <a:ext uri="{FF2B5EF4-FFF2-40B4-BE49-F238E27FC236}">
                <a16:creationId xmlns:a16="http://schemas.microsoft.com/office/drawing/2014/main" id="{25AADE35-D7F4-A90C-8E48-9B0A5E15B00C}"/>
              </a:ext>
            </a:extLst>
          </p:cNvPr>
          <p:cNvSpPr txBox="1"/>
          <p:nvPr/>
        </p:nvSpPr>
        <p:spPr>
          <a:xfrm>
            <a:off x="578498" y="1859340"/>
            <a:ext cx="11066106" cy="2308324"/>
          </a:xfrm>
          <a:prstGeom prst="rect">
            <a:avLst/>
          </a:prstGeom>
          <a:noFill/>
        </p:spPr>
        <p:txBody>
          <a:bodyPr wrap="square">
            <a:spAutoFit/>
          </a:bodyPr>
          <a:lstStyle/>
          <a:p>
            <a:pPr marL="285750" indent="-285750" algn="l" fontAlgn="base">
              <a:buFont typeface="Arial" panose="020B0604020202020204" pitchFamily="34" charset="0"/>
              <a:buChar char="•"/>
            </a:pPr>
            <a:r>
              <a:rPr lang="en-US" b="0" i="0" dirty="0">
                <a:solidFill>
                  <a:srgbClr val="2A2A2A"/>
                </a:solidFill>
                <a:effectLst/>
                <a:latin typeface="Merriweather" panose="020B0604020202020204" pitchFamily="2" charset="0"/>
              </a:rPr>
              <a:t>The likelihood of successful implantation after ART is determined by a multitude of factors including, but not limited to, </a:t>
            </a:r>
            <a:r>
              <a:rPr lang="en-US" b="0" i="0" dirty="0">
                <a:solidFill>
                  <a:srgbClr val="FF0000"/>
                </a:solidFill>
                <a:effectLst/>
                <a:latin typeface="Merriweather" panose="020B0604020202020204" pitchFamily="2" charset="0"/>
              </a:rPr>
              <a:t>female factors </a:t>
            </a:r>
            <a:r>
              <a:rPr lang="en-US" b="0" i="0" dirty="0">
                <a:solidFill>
                  <a:srgbClr val="2A2A2A"/>
                </a:solidFill>
                <a:effectLst/>
                <a:latin typeface="Merriweather" panose="020B0604020202020204" pitchFamily="2" charset="0"/>
              </a:rPr>
              <a:t>such as age, hormonal levels, endometrial and uterine status and underlying conditions, </a:t>
            </a:r>
            <a:r>
              <a:rPr lang="en-US" b="0" i="0" dirty="0">
                <a:solidFill>
                  <a:srgbClr val="FF0000"/>
                </a:solidFill>
                <a:effectLst/>
                <a:latin typeface="Merriweather" panose="020B0604020202020204" pitchFamily="2" charset="0"/>
              </a:rPr>
              <a:t>embryo factors </a:t>
            </a:r>
            <a:r>
              <a:rPr lang="en-US" b="0" i="0" dirty="0">
                <a:solidFill>
                  <a:srgbClr val="2A2A2A"/>
                </a:solidFill>
                <a:effectLst/>
                <a:latin typeface="Merriweather" panose="020B0604020202020204" pitchFamily="2" charset="0"/>
              </a:rPr>
              <a:t>such as embryonic cleavage speed, euploidy, and previous implantations of sibling embryos, </a:t>
            </a:r>
            <a:r>
              <a:rPr lang="en-US" b="0" i="0" dirty="0">
                <a:solidFill>
                  <a:srgbClr val="FF0000"/>
                </a:solidFill>
                <a:effectLst/>
                <a:latin typeface="Merriweather" panose="020B0604020202020204" pitchFamily="2" charset="0"/>
              </a:rPr>
              <a:t>male factors </a:t>
            </a:r>
            <a:r>
              <a:rPr lang="en-US" b="0" i="0" dirty="0">
                <a:solidFill>
                  <a:srgbClr val="2A2A2A"/>
                </a:solidFill>
                <a:effectLst/>
                <a:latin typeface="Merriweather" panose="020B0604020202020204" pitchFamily="2" charset="0"/>
              </a:rPr>
              <a:t>like genetic disorders, and external factors such as the performance of the laboratory and clinic, transfer policies, and legal restrictions.</a:t>
            </a:r>
          </a:p>
          <a:p>
            <a:pPr marL="285750" indent="-285750" algn="l" fontAlgn="base">
              <a:buFont typeface="Arial" panose="020B0604020202020204" pitchFamily="34" charset="0"/>
              <a:buChar char="•"/>
            </a:pPr>
            <a:endParaRPr lang="en-US" b="0" i="0" dirty="0">
              <a:solidFill>
                <a:srgbClr val="2A2A2A"/>
              </a:solidFill>
              <a:effectLst/>
              <a:latin typeface="Merriweather" panose="020B0604020202020204" pitchFamily="2" charset="0"/>
            </a:endParaRPr>
          </a:p>
          <a:p>
            <a:pPr marL="285750" indent="-285750" algn="l" fontAlgn="base">
              <a:buFont typeface="Arial" panose="020B0604020202020204" pitchFamily="34" charset="0"/>
              <a:buChar char="•"/>
            </a:pPr>
            <a:endParaRPr lang="en-US" b="0" i="0" dirty="0">
              <a:solidFill>
                <a:srgbClr val="2A2A2A"/>
              </a:solidFill>
              <a:effectLst/>
              <a:latin typeface="Merriweather" panose="020B0604020202020204" pitchFamily="2" charset="0"/>
            </a:endParaRPr>
          </a:p>
          <a:p>
            <a:pPr algn="l" fontAlgn="base"/>
            <a:endParaRPr lang="en-US" b="0" i="0" dirty="0">
              <a:solidFill>
                <a:srgbClr val="2A2A2A"/>
              </a:solidFill>
              <a:effectLst/>
              <a:latin typeface="Merriweather" panose="020B0604020202020204" pitchFamily="2" charset="0"/>
            </a:endParaRPr>
          </a:p>
        </p:txBody>
      </p:sp>
    </p:spTree>
    <p:extLst>
      <p:ext uri="{BB962C8B-B14F-4D97-AF65-F5344CB8AC3E}">
        <p14:creationId xmlns:p14="http://schemas.microsoft.com/office/powerpoint/2010/main" val="3086304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B2B258-8F8D-F72B-E68C-B117BC811D47}"/>
              </a:ext>
            </a:extLst>
          </p:cNvPr>
          <p:cNvPicPr>
            <a:picLocks noChangeAspect="1"/>
          </p:cNvPicPr>
          <p:nvPr/>
        </p:nvPicPr>
        <p:blipFill>
          <a:blip r:embed="rId2"/>
          <a:stretch>
            <a:fillRect/>
          </a:stretch>
        </p:blipFill>
        <p:spPr>
          <a:xfrm>
            <a:off x="1694328" y="637392"/>
            <a:ext cx="8731624" cy="5289175"/>
          </a:xfrm>
          <a:prstGeom prst="rect">
            <a:avLst/>
          </a:prstGeom>
        </p:spPr>
      </p:pic>
      <p:sp>
        <p:nvSpPr>
          <p:cNvPr id="5" name="TextBox 4">
            <a:extLst>
              <a:ext uri="{FF2B5EF4-FFF2-40B4-BE49-F238E27FC236}">
                <a16:creationId xmlns:a16="http://schemas.microsoft.com/office/drawing/2014/main" id="{1424AC5C-7A98-AB0B-94E9-DAE0BED4A412}"/>
              </a:ext>
            </a:extLst>
          </p:cNvPr>
          <p:cNvSpPr txBox="1"/>
          <p:nvPr/>
        </p:nvSpPr>
        <p:spPr>
          <a:xfrm>
            <a:off x="1694328" y="5987528"/>
            <a:ext cx="7769712" cy="369332"/>
          </a:xfrm>
          <a:prstGeom prst="rect">
            <a:avLst/>
          </a:prstGeom>
          <a:noFill/>
        </p:spPr>
        <p:txBody>
          <a:bodyPr wrap="square">
            <a:spAutoFit/>
          </a:bodyPr>
          <a:lstStyle/>
          <a:p>
            <a:r>
              <a:rPr lang="en-US" dirty="0"/>
              <a:t>Figure 2:Applying the recommended definition of RIF in clinical practice</a:t>
            </a:r>
          </a:p>
        </p:txBody>
      </p:sp>
    </p:spTree>
    <p:extLst>
      <p:ext uri="{BB962C8B-B14F-4D97-AF65-F5344CB8AC3E}">
        <p14:creationId xmlns:p14="http://schemas.microsoft.com/office/powerpoint/2010/main" val="2507899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FB9725-AEFA-A33E-BBC7-BEE6B1E92B67}"/>
              </a:ext>
            </a:extLst>
          </p:cNvPr>
          <p:cNvPicPr>
            <a:picLocks noChangeAspect="1"/>
          </p:cNvPicPr>
          <p:nvPr/>
        </p:nvPicPr>
        <p:blipFill>
          <a:blip r:embed="rId2"/>
          <a:stretch>
            <a:fillRect/>
          </a:stretch>
        </p:blipFill>
        <p:spPr>
          <a:xfrm>
            <a:off x="1604865" y="74861"/>
            <a:ext cx="9082508" cy="6661842"/>
          </a:xfrm>
          <a:prstGeom prst="rect">
            <a:avLst/>
          </a:prstGeom>
        </p:spPr>
      </p:pic>
    </p:spTree>
    <p:extLst>
      <p:ext uri="{BB962C8B-B14F-4D97-AF65-F5344CB8AC3E}">
        <p14:creationId xmlns:p14="http://schemas.microsoft.com/office/powerpoint/2010/main" val="764457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36677-F2C6-A2E0-3D88-4AE75B0FDAAD}"/>
              </a:ext>
            </a:extLst>
          </p:cNvPr>
          <p:cNvSpPr>
            <a:spLocks noGrp="1"/>
          </p:cNvSpPr>
          <p:nvPr>
            <p:ph type="title" idx="4294967295"/>
          </p:nvPr>
        </p:nvSpPr>
        <p:spPr>
          <a:xfrm>
            <a:off x="0" y="-7739"/>
            <a:ext cx="10363200" cy="1595438"/>
          </a:xfrm>
        </p:spPr>
        <p:txBody>
          <a:bodyPr/>
          <a:lstStyle/>
          <a:p>
            <a:r>
              <a:rPr lang="en-US" b="1" i="1" dirty="0">
                <a:solidFill>
                  <a:srgbClr val="FF0000"/>
                </a:solidFill>
              </a:rPr>
              <a:t>Risk factors for </a:t>
            </a:r>
            <a:r>
              <a:rPr lang="en-US" b="1" i="1" dirty="0" err="1">
                <a:solidFill>
                  <a:srgbClr val="FF0000"/>
                </a:solidFill>
              </a:rPr>
              <a:t>rif</a:t>
            </a:r>
            <a:r>
              <a:rPr lang="en-US" b="1" i="1" dirty="0">
                <a:solidFill>
                  <a:srgbClr val="FF0000"/>
                </a:solidFill>
              </a:rPr>
              <a:t>:</a:t>
            </a:r>
          </a:p>
        </p:txBody>
      </p:sp>
      <p:sp>
        <p:nvSpPr>
          <p:cNvPr id="6" name="TextBox 5">
            <a:extLst>
              <a:ext uri="{FF2B5EF4-FFF2-40B4-BE49-F238E27FC236}">
                <a16:creationId xmlns:a16="http://schemas.microsoft.com/office/drawing/2014/main" id="{17A67198-9055-0725-FF2B-C468C51CC0C7}"/>
              </a:ext>
            </a:extLst>
          </p:cNvPr>
          <p:cNvSpPr txBox="1"/>
          <p:nvPr/>
        </p:nvSpPr>
        <p:spPr>
          <a:xfrm>
            <a:off x="0" y="1587699"/>
            <a:ext cx="12016740" cy="5601533"/>
          </a:xfrm>
          <a:prstGeom prst="rect">
            <a:avLst/>
          </a:prstGeom>
          <a:noFill/>
        </p:spPr>
        <p:txBody>
          <a:bodyPr wrap="square">
            <a:spAutoFit/>
          </a:bodyPr>
          <a:lstStyle/>
          <a:p>
            <a:r>
              <a:rPr lang="en-US" b="1" dirty="0"/>
              <a:t>1.</a:t>
            </a:r>
            <a:r>
              <a:rPr lang="en-US" dirty="0"/>
              <a:t> </a:t>
            </a:r>
            <a:r>
              <a:rPr lang="en-US" sz="2000" b="1" dirty="0"/>
              <a:t>Body mass index</a:t>
            </a:r>
          </a:p>
          <a:p>
            <a:pPr marL="285750" indent="-285750">
              <a:buFont typeface="Arial" panose="020B0604020202020204" pitchFamily="34" charset="0"/>
              <a:buChar char="•"/>
            </a:pPr>
            <a:r>
              <a:rPr lang="en-US" sz="2000" dirty="0"/>
              <a:t>BMI is associated with implantation. Pre-pregnancy obesity is associated with abnormal menstruation, anovulation, and pregnancy complications . In IVF-ET, obese patients tend to have a lower pregnancy rate.</a:t>
            </a:r>
          </a:p>
          <a:p>
            <a:pPr marL="285750" indent="-285750">
              <a:buFont typeface="Arial" panose="020B0604020202020204" pitchFamily="34" charset="0"/>
              <a:buChar char="•"/>
            </a:pPr>
            <a:r>
              <a:rPr lang="en-US" sz="2000" dirty="0"/>
              <a:t>when BMI was ≥ 30 kg/m2, patients undergoing IVF-ET had significantly decreased odds of implantation.</a:t>
            </a:r>
          </a:p>
          <a:p>
            <a:pPr marL="285750" indent="-285750">
              <a:buFont typeface="Arial" panose="020B0604020202020204" pitchFamily="34" charset="0"/>
              <a:buChar char="•"/>
            </a:pPr>
            <a:r>
              <a:rPr lang="en-US" sz="2000" dirty="0"/>
              <a:t>In addition, obesity can alter the markers of uterine receptivity and decidualization, which may contribute to a decrease in the implantation rate in obese patients.</a:t>
            </a:r>
          </a:p>
          <a:p>
            <a:pPr marL="285750" indent="-285750">
              <a:buFont typeface="Arial" panose="020B0604020202020204" pitchFamily="34" charset="0"/>
              <a:buChar char="•"/>
            </a:pPr>
            <a:endParaRPr lang="en-US" sz="2000" dirty="0"/>
          </a:p>
          <a:p>
            <a:r>
              <a:rPr lang="en-US" sz="2000" b="1" dirty="0"/>
              <a:t>2. Smoking</a:t>
            </a:r>
          </a:p>
          <a:p>
            <a:pPr marL="285750" indent="-285750">
              <a:buFont typeface="Arial" panose="020B0604020202020204" pitchFamily="34" charset="0"/>
              <a:buChar char="•"/>
            </a:pPr>
            <a:r>
              <a:rPr lang="en-US" sz="2000" dirty="0"/>
              <a:t>for patients who smoked for &gt; 5 years, smoking was associated with fewer oocytes retrieved, a higher cycle cancellation rate, and a lower implantation rate.</a:t>
            </a:r>
          </a:p>
          <a:p>
            <a:endParaRPr lang="en-US" sz="2000" dirty="0"/>
          </a:p>
          <a:p>
            <a:r>
              <a:rPr lang="en-US" sz="2000" b="1" dirty="0"/>
              <a:t>3.Alcohole</a:t>
            </a:r>
          </a:p>
          <a:p>
            <a:endParaRPr lang="en-US" sz="2000" b="1" dirty="0"/>
          </a:p>
          <a:p>
            <a:r>
              <a:rPr lang="en-US" sz="2000" b="1" dirty="0"/>
              <a:t>4.Stress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a:p>
            <a:endParaRPr lang="en-US" sz="2000" b="1" dirty="0"/>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605867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E78A1-F582-1BAA-1B1F-33F5A850820E}"/>
              </a:ext>
            </a:extLst>
          </p:cNvPr>
          <p:cNvSpPr>
            <a:spLocks noGrp="1"/>
          </p:cNvSpPr>
          <p:nvPr>
            <p:ph type="title" idx="4294967295"/>
          </p:nvPr>
        </p:nvSpPr>
        <p:spPr>
          <a:xfrm>
            <a:off x="0" y="619125"/>
            <a:ext cx="10363200" cy="1595438"/>
          </a:xfrm>
        </p:spPr>
        <p:txBody>
          <a:bodyPr/>
          <a:lstStyle/>
          <a:p>
            <a:r>
              <a:rPr lang="en-US" b="1" i="1" dirty="0">
                <a:solidFill>
                  <a:srgbClr val="FF0000"/>
                </a:solidFill>
              </a:rPr>
              <a:t>Investing female factors:</a:t>
            </a:r>
          </a:p>
        </p:txBody>
      </p:sp>
      <p:sp>
        <p:nvSpPr>
          <p:cNvPr id="4" name="TextBox 3">
            <a:extLst>
              <a:ext uri="{FF2B5EF4-FFF2-40B4-BE49-F238E27FC236}">
                <a16:creationId xmlns:a16="http://schemas.microsoft.com/office/drawing/2014/main" id="{42B3E381-C17F-AB1D-5D75-818F3F6E0BFB}"/>
              </a:ext>
            </a:extLst>
          </p:cNvPr>
          <p:cNvSpPr txBox="1"/>
          <p:nvPr/>
        </p:nvSpPr>
        <p:spPr>
          <a:xfrm>
            <a:off x="891540" y="2392680"/>
            <a:ext cx="9799320" cy="2954655"/>
          </a:xfrm>
          <a:prstGeom prst="rect">
            <a:avLst/>
          </a:prstGeom>
          <a:noFill/>
        </p:spPr>
        <p:txBody>
          <a:bodyPr wrap="square">
            <a:spAutoFit/>
          </a:bodyPr>
          <a:lstStyle/>
          <a:p>
            <a:pPr marL="342900" indent="-342900">
              <a:buFont typeface="+mj-lt"/>
              <a:buAutoNum type="arabicPeriod"/>
            </a:pPr>
            <a:r>
              <a:rPr lang="en-US" sz="2400" dirty="0"/>
              <a:t>Lifestyle factors</a:t>
            </a:r>
          </a:p>
          <a:p>
            <a:pPr marL="342900" indent="-342900">
              <a:buFont typeface="+mj-lt"/>
              <a:buAutoNum type="arabicPeriod"/>
            </a:pPr>
            <a:r>
              <a:rPr lang="en-US" sz="2400" dirty="0"/>
              <a:t>Screening for genetics factor</a:t>
            </a:r>
          </a:p>
          <a:p>
            <a:pPr marL="342900" indent="-342900">
              <a:buFont typeface="+mj-lt"/>
              <a:buAutoNum type="arabicPeriod"/>
            </a:pPr>
            <a:r>
              <a:rPr lang="en-US" sz="2400" dirty="0"/>
              <a:t>Anatomical investigation (Uterine pathology/Tubal pathology)</a:t>
            </a:r>
          </a:p>
          <a:p>
            <a:pPr marL="342900" indent="-342900">
              <a:buFont typeface="+mj-lt"/>
              <a:buAutoNum type="arabicPeriod"/>
            </a:pPr>
            <a:r>
              <a:rPr lang="en-US" sz="2400" dirty="0"/>
              <a:t>Microbiome profile</a:t>
            </a:r>
          </a:p>
          <a:p>
            <a:pPr marL="342900" indent="-342900">
              <a:buFont typeface="+mj-lt"/>
              <a:buAutoNum type="arabicPeriod"/>
            </a:pPr>
            <a:r>
              <a:rPr lang="en-US" sz="2400" dirty="0"/>
              <a:t>Endocrine  factors </a:t>
            </a:r>
          </a:p>
          <a:p>
            <a:pPr marL="342900" indent="-342900">
              <a:buFont typeface="+mj-lt"/>
              <a:buAutoNum type="arabicPeriod"/>
            </a:pPr>
            <a:r>
              <a:rPr lang="en-US" sz="2400" dirty="0"/>
              <a:t>Immunological screening </a:t>
            </a:r>
          </a:p>
          <a:p>
            <a:pPr marL="342900" indent="-342900">
              <a:buFont typeface="+mj-lt"/>
              <a:buAutoNum type="arabicPeriod"/>
            </a:pPr>
            <a:r>
              <a:rPr lang="en-US" sz="2400" dirty="0"/>
              <a:t>Thrombophilia screening</a:t>
            </a:r>
          </a:p>
          <a:p>
            <a:endParaRPr lang="en-US" dirty="0"/>
          </a:p>
        </p:txBody>
      </p:sp>
    </p:spTree>
    <p:extLst>
      <p:ext uri="{BB962C8B-B14F-4D97-AF65-F5344CB8AC3E}">
        <p14:creationId xmlns:p14="http://schemas.microsoft.com/office/powerpoint/2010/main" val="47128351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1148</TotalTime>
  <Words>3691</Words>
  <Application>Microsoft Office PowerPoint</Application>
  <PresentationFormat>Widescreen</PresentationFormat>
  <Paragraphs>220</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Merriweather</vt:lpstr>
      <vt:lpstr>MuseoSans</vt:lpstr>
      <vt:lpstr>Tw Cen MT</vt:lpstr>
      <vt:lpstr>Wingdings</vt:lpstr>
      <vt:lpstr>Droplet</vt:lpstr>
      <vt:lpstr>Repeated  implantation failure   ( RIF )</vt:lpstr>
      <vt:lpstr>INTRODUCTION:</vt:lpstr>
      <vt:lpstr>DEFINITION OF RIF:   </vt:lpstr>
      <vt:lpstr>PowerPoint Presentation</vt:lpstr>
      <vt:lpstr>Estimating the chance of implantation:</vt:lpstr>
      <vt:lpstr>PowerPoint Presentation</vt:lpstr>
      <vt:lpstr>PowerPoint Presentation</vt:lpstr>
      <vt:lpstr>Risk factors for rif:</vt:lpstr>
      <vt:lpstr>Investing female factors:</vt:lpstr>
      <vt:lpstr>LIFE STYLE FACTORS </vt:lpstr>
      <vt:lpstr>Screening for genetics factor: </vt:lpstr>
      <vt:lpstr>Uterine pathology: </vt:lpstr>
      <vt:lpstr>PowerPoint Presentation</vt:lpstr>
      <vt:lpstr>  </vt:lpstr>
      <vt:lpstr>PowerPoint Presentation</vt:lpstr>
      <vt:lpstr>PowerPoint Presentation</vt:lpstr>
      <vt:lpstr>PowerPoint Presentation</vt:lpstr>
      <vt:lpstr>PowerPoint Presentation</vt:lpstr>
      <vt:lpstr>Microbiome profile:</vt:lpstr>
      <vt:lpstr>PowerPoint Presentation</vt:lpstr>
      <vt:lpstr>PowerPoint Presentation</vt:lpstr>
      <vt:lpstr>PowerPoint Presentation</vt:lpstr>
      <vt:lpstr>PowerPoint Presentation</vt:lpstr>
      <vt:lpstr>Intervention for rif:</vt:lpstr>
      <vt:lpstr>PowerPoint Presentation</vt:lpstr>
      <vt:lpstr>PowerPoint Presentation</vt:lpstr>
      <vt:lpstr>PowerPoint Presentation</vt:lpstr>
      <vt:lpstr>PowerPoint Presentation</vt:lpstr>
      <vt:lpstr>PowerPoint Presentation</vt:lpstr>
      <vt:lpstr>PowerPoint Presentation</vt:lpstr>
      <vt:lpstr>Conclusion:</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rif: maternal aspect</dc:title>
  <dc:creator>Sareh Doustfatemeh</dc:creator>
  <cp:lastModifiedBy>Windows User</cp:lastModifiedBy>
  <cp:revision>91</cp:revision>
  <dcterms:created xsi:type="dcterms:W3CDTF">2024-01-21T13:35:28Z</dcterms:created>
  <dcterms:modified xsi:type="dcterms:W3CDTF">2024-02-28T09:32:48Z</dcterms:modified>
</cp:coreProperties>
</file>